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handoutMasterIdLst>
    <p:handoutMasterId r:id="rId20"/>
  </p:handoutMasterIdLst>
  <p:sldIdLst>
    <p:sldId id="286" r:id="rId2"/>
    <p:sldId id="282" r:id="rId3"/>
    <p:sldId id="257" r:id="rId4"/>
    <p:sldId id="287" r:id="rId5"/>
    <p:sldId id="288" r:id="rId6"/>
    <p:sldId id="289" r:id="rId7"/>
    <p:sldId id="290" r:id="rId8"/>
    <p:sldId id="298" r:id="rId9"/>
    <p:sldId id="291" r:id="rId10"/>
    <p:sldId id="292" r:id="rId11"/>
    <p:sldId id="293" r:id="rId12"/>
    <p:sldId id="302" r:id="rId13"/>
    <p:sldId id="295" r:id="rId14"/>
    <p:sldId id="268" r:id="rId15"/>
    <p:sldId id="299" r:id="rId16"/>
    <p:sldId id="300" r:id="rId17"/>
    <p:sldId id="301" r:id="rId18"/>
  </p:sldIdLst>
  <p:sldSz cx="9144000" cy="6858000" type="screen4x3"/>
  <p:notesSz cx="7053263" cy="93091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86" autoAdjust="0"/>
    <p:restoredTop sz="94660"/>
  </p:normalViewPr>
  <p:slideViewPr>
    <p:cSldViewPr>
      <p:cViewPr varScale="1">
        <p:scale>
          <a:sx n="70" d="100"/>
          <a:sy n="70" d="100"/>
        </p:scale>
        <p:origin x="173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298" y="-102"/>
      </p:cViewPr>
      <p:guideLst>
        <p:guide orient="horz" pos="2932"/>
        <p:guide pos="22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995738" y="0"/>
            <a:ext cx="3055937" cy="465138"/>
          </a:xfrm>
          <a:prstGeom prst="rect">
            <a:avLst/>
          </a:prstGeom>
        </p:spPr>
        <p:txBody>
          <a:bodyPr vert="horz" lIns="91440" tIns="45720" rIns="91440" bIns="45720" rtlCol="0"/>
          <a:lstStyle>
            <a:lvl1pPr algn="r">
              <a:defRPr sz="1200"/>
            </a:lvl1pPr>
          </a:lstStyle>
          <a:p>
            <a:fld id="{77B36A0F-8DCD-4F52-B6FA-1019BB7E2313}" type="datetimeFigureOut">
              <a:rPr lang="pt-PT" smtClean="0"/>
              <a:pPr/>
              <a:t>22/05/2017</a:t>
            </a:fld>
            <a:endParaRPr lang="pt-PT"/>
          </a:p>
        </p:txBody>
      </p:sp>
      <p:sp>
        <p:nvSpPr>
          <p:cNvPr id="4" name="Marcador de Posição do Rodapé 3"/>
          <p:cNvSpPr>
            <a:spLocks noGrp="1"/>
          </p:cNvSpPr>
          <p:nvPr>
            <p:ph type="ftr" sz="quarter" idx="2"/>
          </p:nvPr>
        </p:nvSpPr>
        <p:spPr>
          <a:xfrm>
            <a:off x="0" y="8842375"/>
            <a:ext cx="3055938" cy="465138"/>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995738" y="8842375"/>
            <a:ext cx="3055937" cy="465138"/>
          </a:xfrm>
          <a:prstGeom prst="rect">
            <a:avLst/>
          </a:prstGeom>
        </p:spPr>
        <p:txBody>
          <a:bodyPr vert="horz" lIns="91440" tIns="45720" rIns="91440" bIns="45720" rtlCol="0" anchor="b"/>
          <a:lstStyle>
            <a:lvl1pPr algn="r">
              <a:defRPr sz="1200"/>
            </a:lvl1pPr>
          </a:lstStyle>
          <a:p>
            <a:fld id="{7D2A2746-2626-4FB1-8DCF-E06D3DEAD67F}" type="slidenum">
              <a:rPr lang="pt-PT" smtClean="0"/>
              <a:pPr/>
              <a:t>‹nº›</a:t>
            </a:fld>
            <a:endParaRPr lang="pt-PT"/>
          </a:p>
        </p:txBody>
      </p:sp>
    </p:spTree>
    <p:extLst>
      <p:ext uri="{BB962C8B-B14F-4D97-AF65-F5344CB8AC3E}">
        <p14:creationId xmlns:p14="http://schemas.microsoft.com/office/powerpoint/2010/main" val="2165264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pt-PT"/>
          </a:p>
        </p:txBody>
      </p:sp>
      <p:sp>
        <p:nvSpPr>
          <p:cNvPr id="3" name="Marcador de Posição da Data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C59281D7-26A7-45E6-AEEC-C6C411565D94}" type="datetimeFigureOut">
              <a:rPr lang="pt-PT" smtClean="0"/>
              <a:pPr/>
              <a:t>22/05/2017</a:t>
            </a:fld>
            <a:endParaRPr lang="pt-PT"/>
          </a:p>
        </p:txBody>
      </p:sp>
      <p:sp>
        <p:nvSpPr>
          <p:cNvPr id="4" name="Marcador de Posição da Imagem do Diapositivo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pt-PT"/>
          </a:p>
        </p:txBody>
      </p:sp>
      <p:sp>
        <p:nvSpPr>
          <p:cNvPr id="5" name="Marcador de Posição de Notas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5F5E2553-B6D1-4003-BD6B-E8E2E89530D5}" type="slidenum">
              <a:rPr lang="pt-PT" smtClean="0"/>
              <a:pPr/>
              <a:t>‹nº›</a:t>
            </a:fld>
            <a:endParaRPr lang="pt-PT"/>
          </a:p>
        </p:txBody>
      </p:sp>
    </p:spTree>
    <p:extLst>
      <p:ext uri="{BB962C8B-B14F-4D97-AF65-F5344CB8AC3E}">
        <p14:creationId xmlns:p14="http://schemas.microsoft.com/office/powerpoint/2010/main" val="1730899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t-PT" smtClean="0"/>
          </a:p>
        </p:txBody>
      </p:sp>
    </p:spTree>
    <p:extLst>
      <p:ext uri="{BB962C8B-B14F-4D97-AF65-F5344CB8AC3E}">
        <p14:creationId xmlns:p14="http://schemas.microsoft.com/office/powerpoint/2010/main" val="418138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0723"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dirty="0" smtClean="0"/>
          </a:p>
        </p:txBody>
      </p:sp>
      <p:sp>
        <p:nvSpPr>
          <p:cNvPr id="24580"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6C2DBD-51A2-4FEB-8D93-69E52F423888}" type="slidenum">
              <a:rPr lang="en-US" smtClean="0"/>
              <a:pPr fontAlgn="base">
                <a:spcBef>
                  <a:spcPct val="0"/>
                </a:spcBef>
                <a:spcAft>
                  <a:spcPct val="0"/>
                </a:spcAft>
                <a:defRPr/>
              </a:pPr>
              <a:t>2</a:t>
            </a:fld>
            <a:endParaRPr lang="en-US" dirty="0" smtClean="0"/>
          </a:p>
        </p:txBody>
      </p:sp>
    </p:spTree>
    <p:extLst>
      <p:ext uri="{BB962C8B-B14F-4D97-AF65-F5344CB8AC3E}">
        <p14:creationId xmlns:p14="http://schemas.microsoft.com/office/powerpoint/2010/main" val="356423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5F5E2553-B6D1-4003-BD6B-E8E2E89530D5}" type="slidenum">
              <a:rPr lang="pt-PT" smtClean="0"/>
              <a:pPr/>
              <a:t>5</a:t>
            </a:fld>
            <a:endParaRPr lang="pt-PT"/>
          </a:p>
        </p:txBody>
      </p:sp>
    </p:spTree>
    <p:extLst>
      <p:ext uri="{BB962C8B-B14F-4D97-AF65-F5344CB8AC3E}">
        <p14:creationId xmlns:p14="http://schemas.microsoft.com/office/powerpoint/2010/main" val="167581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3567940D-E073-44EC-B6BB-6C8A94EBFE8F}" type="datetimeFigureOut">
              <a:rPr lang="pt-PT" smtClean="0"/>
              <a:pPr/>
              <a:t>22/05/2017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29B30A7-FF7B-4EB5-A368-B505B480D870}"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3567940D-E073-44EC-B6BB-6C8A94EBFE8F}" type="datetimeFigureOut">
              <a:rPr lang="pt-PT" smtClean="0"/>
              <a:pPr/>
              <a:t>22/05/2017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29B30A7-FF7B-4EB5-A368-B505B480D870}"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3567940D-E073-44EC-B6BB-6C8A94EBFE8F}" type="datetimeFigureOut">
              <a:rPr lang="pt-PT" smtClean="0"/>
              <a:pPr/>
              <a:t>22/05/2017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29B30A7-FF7B-4EB5-A368-B505B480D870}"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3567940D-E073-44EC-B6BB-6C8A94EBFE8F}" type="datetimeFigureOut">
              <a:rPr lang="pt-PT" smtClean="0"/>
              <a:pPr/>
              <a:t>22/05/2017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29B30A7-FF7B-4EB5-A368-B505B480D870}"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3567940D-E073-44EC-B6BB-6C8A94EBFE8F}" type="datetimeFigureOut">
              <a:rPr lang="pt-PT" smtClean="0"/>
              <a:pPr/>
              <a:t>22/05/2017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29B30A7-FF7B-4EB5-A368-B505B480D870}"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3567940D-E073-44EC-B6BB-6C8A94EBFE8F}" type="datetimeFigureOut">
              <a:rPr lang="pt-PT" smtClean="0"/>
              <a:pPr/>
              <a:t>22/05/2017</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29B30A7-FF7B-4EB5-A368-B505B480D870}"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3567940D-E073-44EC-B6BB-6C8A94EBFE8F}" type="datetimeFigureOut">
              <a:rPr lang="pt-PT" smtClean="0"/>
              <a:pPr/>
              <a:t>22/05/2017</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E29B30A7-FF7B-4EB5-A368-B505B480D870}"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3567940D-E073-44EC-B6BB-6C8A94EBFE8F}" type="datetimeFigureOut">
              <a:rPr lang="pt-PT" smtClean="0"/>
              <a:pPr/>
              <a:t>22/05/2017</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E29B30A7-FF7B-4EB5-A368-B505B480D870}"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3567940D-E073-44EC-B6BB-6C8A94EBFE8F}" type="datetimeFigureOut">
              <a:rPr lang="pt-PT" smtClean="0"/>
              <a:pPr/>
              <a:t>22/05/2017</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E29B30A7-FF7B-4EB5-A368-B505B480D870}"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3567940D-E073-44EC-B6BB-6C8A94EBFE8F}" type="datetimeFigureOut">
              <a:rPr lang="pt-PT" smtClean="0"/>
              <a:pPr/>
              <a:t>22/05/2017</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29B30A7-FF7B-4EB5-A368-B505B480D870}"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3567940D-E073-44EC-B6BB-6C8A94EBFE8F}" type="datetimeFigureOut">
              <a:rPr lang="pt-PT" smtClean="0"/>
              <a:pPr/>
              <a:t>22/05/2017</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29B30A7-FF7B-4EB5-A368-B505B480D870}"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7940D-E073-44EC-B6BB-6C8A94EBFE8F}" type="datetimeFigureOut">
              <a:rPr lang="pt-PT" smtClean="0"/>
              <a:pPr/>
              <a:t>22/05/2017</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B30A7-FF7B-4EB5-A368-B505B480D870}"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Folha_C_lculo_Microsoft_Excel_97-20035.xls"/><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Folha_de_C_lculo_do_Microsoft_Excel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Folha_de_C_lculo_do_Microsoft_Excel2.xlsx"/></Relationships>
</file>

<file path=ppt/slides/_rels/slide6.xml.rels><?xml version="1.0" encoding="UTF-8" standalone="yes"?>
<Relationships xmlns="http://schemas.openxmlformats.org/package/2006/relationships"><Relationship Id="rId3" Type="http://schemas.openxmlformats.org/officeDocument/2006/relationships/package" Target="../embeddings/Folha_de_C_lculo_do_Microsoft_Excel3.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oleObject" Target="../embeddings/Folha_C_lculo_Microsoft_Excel_97-20031.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Folha_C_lculo_Microsoft_Excel_97-20032.xls"/><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Folha_C_lculo_Microsoft_Excel_97-20033.xls"/><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Folha_C_lculo_Microsoft_Excel_97-20034.xls"/><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614613" y="6111875"/>
            <a:ext cx="3881437" cy="325438"/>
          </a:xfrm>
          <a:prstGeom prst="rect">
            <a:avLst/>
          </a:prstGeom>
          <a:noFill/>
          <a:ln w="9525">
            <a:noFill/>
            <a:miter lim="800000"/>
            <a:headEnd/>
            <a:tailEnd/>
          </a:ln>
        </p:spPr>
        <p:txBody>
          <a:bodyPr lIns="64291" tIns="32146" rIns="64291" bIns="32146">
            <a:spAutoFit/>
          </a:bodyPr>
          <a:lstStyle/>
          <a:p>
            <a:pPr algn="ctr"/>
            <a:r>
              <a:rPr lang="en-US" sz="1700" dirty="0" err="1"/>
              <a:t>Junho</a:t>
            </a:r>
            <a:r>
              <a:rPr lang="en-US" sz="1700"/>
              <a:t>, 2015</a:t>
            </a:r>
          </a:p>
        </p:txBody>
      </p:sp>
      <p:pic>
        <p:nvPicPr>
          <p:cNvPr id="6147" name="Picture 2" descr="Untitled.png"/>
          <p:cNvPicPr>
            <a:picLocks noChangeAspect="1"/>
          </p:cNvPicPr>
          <p:nvPr/>
        </p:nvPicPr>
        <p:blipFill>
          <a:blip r:embed="rId3" cstate="print"/>
          <a:srcRect/>
          <a:stretch>
            <a:fillRect/>
          </a:stretch>
        </p:blipFill>
        <p:spPr bwMode="auto">
          <a:xfrm>
            <a:off x="0" y="4286256"/>
            <a:ext cx="9144000" cy="2571744"/>
          </a:xfrm>
          <a:prstGeom prst="rect">
            <a:avLst/>
          </a:prstGeom>
          <a:noFill/>
          <a:ln w="9525">
            <a:noFill/>
            <a:miter lim="800000"/>
            <a:headEnd/>
            <a:tailEnd/>
          </a:ln>
          <a:effectLst>
            <a:outerShdw dist="139700" dir="2700000" algn="tl" rotWithShape="0">
              <a:srgbClr val="333333">
                <a:alpha val="64998"/>
              </a:srgbClr>
            </a:outerShdw>
          </a:effectLst>
        </p:spPr>
      </p:pic>
      <p:sp>
        <p:nvSpPr>
          <p:cNvPr id="11" name="Title 1"/>
          <p:cNvSpPr txBox="1">
            <a:spLocks/>
          </p:cNvSpPr>
          <p:nvPr/>
        </p:nvSpPr>
        <p:spPr bwMode="auto">
          <a:xfrm>
            <a:off x="0" y="3214686"/>
            <a:ext cx="9144000" cy="1071570"/>
          </a:xfrm>
          <a:prstGeom prst="rect">
            <a:avLst/>
          </a:prstGeom>
          <a:solidFill>
            <a:srgbClr val="BF0000"/>
          </a:solidFill>
          <a:ln>
            <a:solidFill>
              <a:srgbClr val="FF0000"/>
            </a:solidFill>
          </a:ln>
          <a:effectLst>
            <a:outerShdw blurRad="66675" dist="190500" dir="5400000" algn="tl" rotWithShape="0">
              <a:prstClr val="black">
                <a:alpha val="36000"/>
              </a:prstClr>
            </a:outerShdw>
          </a:effectLst>
          <a:extLst>
            <a:ext uri="{FAA26D3D-D897-4be2-8F04-BA451C77F1D7}"/>
          </a:extLst>
        </p:spPr>
        <p:txBody>
          <a:bodyPr lIns="35717" tIns="35717" rIns="35717" bIns="35717" anchor="ctr"/>
          <a:lstStyle>
            <a:lvl1pPr algn="ctr" defTabSz="584200" rtl="0" eaLnBrk="0" fontAlgn="base" hangingPunct="0">
              <a:spcBef>
                <a:spcPct val="0"/>
              </a:spcBef>
              <a:spcAft>
                <a:spcPct val="0"/>
              </a:spcAft>
              <a:defRPr sz="8000">
                <a:solidFill>
                  <a:srgbClr val="000000"/>
                </a:solidFill>
                <a:latin typeface="+mj-lt"/>
                <a:ea typeface="MS PGothic" pitchFamily="34" charset="-128"/>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a:defRPr/>
            </a:pPr>
            <a:r>
              <a:rPr lang="pt-PT" sz="2500" b="1" spc="352" dirty="0" smtClean="0">
                <a:solidFill>
                  <a:schemeClr val="bg1"/>
                </a:solidFill>
                <a:effectLst>
                  <a:innerShdw blurRad="63500" dist="50800" dir="13500000">
                    <a:prstClr val="black">
                      <a:alpha val="50000"/>
                    </a:prstClr>
                  </a:innerShdw>
                </a:effectLst>
                <a:latin typeface="Calibri"/>
                <a:ea typeface="MS PGothic" charset="0"/>
                <a:cs typeface="Calibri"/>
              </a:rPr>
              <a:t> </a:t>
            </a:r>
            <a:endParaRPr lang="pt-PT" sz="2500" b="1" spc="352" dirty="0">
              <a:solidFill>
                <a:schemeClr val="bg1"/>
              </a:solidFill>
              <a:effectLst>
                <a:innerShdw blurRad="63500" dist="50800" dir="13500000">
                  <a:prstClr val="black">
                    <a:alpha val="50000"/>
                  </a:prstClr>
                </a:innerShdw>
              </a:effectLst>
              <a:latin typeface="Calibri"/>
              <a:ea typeface="MS PGothic" charset="0"/>
              <a:cs typeface="Calibri"/>
            </a:endParaRPr>
          </a:p>
        </p:txBody>
      </p:sp>
      <p:sp>
        <p:nvSpPr>
          <p:cNvPr id="8" name="Title 1"/>
          <p:cNvSpPr txBox="1">
            <a:spLocks/>
          </p:cNvSpPr>
          <p:nvPr/>
        </p:nvSpPr>
        <p:spPr bwMode="auto">
          <a:xfrm>
            <a:off x="0" y="2000240"/>
            <a:ext cx="9144000" cy="1143008"/>
          </a:xfrm>
          <a:prstGeom prst="rect">
            <a:avLst/>
          </a:prstGeom>
          <a:solidFill>
            <a:schemeClr val="accent3">
              <a:lumMod val="40000"/>
              <a:lumOff val="60000"/>
            </a:schemeClr>
          </a:solidFill>
          <a:ln/>
          <a:extLst>
            <a:ext uri="{FAA26D3D-D897-4be2-8F04-BA451C77F1D7}"/>
          </a:extLst>
        </p:spPr>
        <p:style>
          <a:lnRef idx="2">
            <a:schemeClr val="dk1"/>
          </a:lnRef>
          <a:fillRef idx="1">
            <a:schemeClr val="lt1"/>
          </a:fillRef>
          <a:effectRef idx="0">
            <a:schemeClr val="dk1"/>
          </a:effectRef>
          <a:fontRef idx="minor">
            <a:schemeClr val="dk1"/>
          </a:fontRef>
        </p:style>
        <p:txBody>
          <a:bodyPr lIns="35717" tIns="35717" rIns="35717" bIns="35717"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584200" rtl="0" eaLnBrk="0" fontAlgn="base" hangingPunct="0">
              <a:spcBef>
                <a:spcPct val="0"/>
              </a:spcBef>
              <a:spcAft>
                <a:spcPct val="0"/>
              </a:spcAft>
              <a:defRPr sz="8000">
                <a:solidFill>
                  <a:srgbClr val="000000"/>
                </a:solidFill>
                <a:latin typeface="+mj-lt"/>
                <a:ea typeface="MS PGothic" pitchFamily="34" charset="-128"/>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a:defRPr/>
            </a:pPr>
            <a:endParaRPr lang="en-US" sz="1400" b="1" dirty="0" smtClean="0">
              <a:effectLst>
                <a:outerShdw blurRad="38100" dist="38100" dir="2700000" algn="tl">
                  <a:srgbClr val="000000">
                    <a:alpha val="43137"/>
                  </a:srgbClr>
                </a:outerShdw>
              </a:effectLst>
              <a:latin typeface="Calibri" pitchFamily="34" charset="0"/>
              <a:cs typeface="Calibri" pitchFamily="34" charset="0"/>
            </a:endParaRPr>
          </a:p>
          <a:p>
            <a:pPr>
              <a:defRPr/>
            </a:pPr>
            <a:endParaRPr lang="en-US" sz="1400" b="1" dirty="0" smtClean="0">
              <a:effectLst>
                <a:outerShdw blurRad="38100" dist="38100" dir="2700000" algn="tl">
                  <a:srgbClr val="000000">
                    <a:alpha val="43137"/>
                  </a:srgbClr>
                </a:outerShdw>
              </a:effectLst>
              <a:latin typeface="Calibri" pitchFamily="34" charset="0"/>
              <a:cs typeface="Calibri" pitchFamily="34" charset="0"/>
            </a:endParaRPr>
          </a:p>
          <a:p>
            <a:pPr>
              <a:defRPr/>
            </a:pPr>
            <a:r>
              <a:rPr lang="pt-PT" sz="2800" b="1" dirty="0" smtClean="0">
                <a:solidFill>
                  <a:srgbClr val="FF0000"/>
                </a:solidFill>
                <a:effectLst>
                  <a:outerShdw blurRad="38100" dist="38100" dir="2700000" algn="tl">
                    <a:srgbClr val="000000">
                      <a:alpha val="43137"/>
                    </a:srgbClr>
                  </a:outerShdw>
                </a:effectLst>
                <a:latin typeface="Arial Narrow" pitchFamily="34" charset="0"/>
              </a:rPr>
              <a:t>PONTO DE </a:t>
            </a:r>
            <a:r>
              <a:rPr lang="pt-PT" sz="2800" b="1" dirty="0" smtClean="0">
                <a:solidFill>
                  <a:srgbClr val="FF0000"/>
                </a:solidFill>
                <a:effectLst>
                  <a:outerShdw blurRad="38100" dist="38100" dir="2700000" algn="tl">
                    <a:srgbClr val="000000">
                      <a:alpha val="43137"/>
                    </a:srgbClr>
                  </a:outerShdw>
                </a:effectLst>
                <a:latin typeface="Arial Narrow" pitchFamily="34" charset="0"/>
              </a:rPr>
              <a:t>SITUAÇÃO </a:t>
            </a:r>
            <a:r>
              <a:rPr lang="pt-PT" sz="2800" b="1" dirty="0" smtClean="0">
                <a:solidFill>
                  <a:srgbClr val="FF0000"/>
                </a:solidFill>
                <a:effectLst>
                  <a:outerShdw blurRad="38100" dist="38100" dir="2700000" algn="tl">
                    <a:srgbClr val="000000">
                      <a:alpha val="43137"/>
                    </a:srgbClr>
                  </a:outerShdw>
                </a:effectLst>
                <a:latin typeface="Arial Narrow" pitchFamily="34" charset="0"/>
              </a:rPr>
              <a:t>DAS </a:t>
            </a:r>
            <a:r>
              <a:rPr lang="pt-PT" sz="2800" b="1" dirty="0" smtClean="0">
                <a:solidFill>
                  <a:srgbClr val="FF0000"/>
                </a:solidFill>
                <a:effectLst>
                  <a:outerShdw blurRad="38100" dist="38100" dir="2700000" algn="tl">
                    <a:srgbClr val="000000">
                      <a:alpha val="43137"/>
                    </a:srgbClr>
                  </a:outerShdw>
                </a:effectLst>
                <a:latin typeface="Arial Narrow" pitchFamily="34" charset="0"/>
              </a:rPr>
              <a:t>ADMISSÕES </a:t>
            </a:r>
            <a:r>
              <a:rPr lang="pt-PT" sz="2800" b="1" dirty="0" smtClean="0">
                <a:solidFill>
                  <a:srgbClr val="FF0000"/>
                </a:solidFill>
                <a:effectLst>
                  <a:outerShdw blurRad="38100" dist="38100" dir="2700000" algn="tl">
                    <a:srgbClr val="000000">
                      <a:alpha val="43137"/>
                    </a:srgbClr>
                  </a:outerShdw>
                </a:effectLst>
                <a:latin typeface="Arial Narrow" pitchFamily="34" charset="0"/>
              </a:rPr>
              <a:t>(</a:t>
            </a:r>
            <a:r>
              <a:rPr lang="pt-PT" sz="2800" b="1" dirty="0" smtClean="0">
                <a:solidFill>
                  <a:srgbClr val="FF0000"/>
                </a:solidFill>
                <a:effectLst>
                  <a:outerShdw blurRad="38100" dist="38100" dir="2700000" algn="tl">
                    <a:srgbClr val="000000">
                      <a:alpha val="43137"/>
                    </a:srgbClr>
                  </a:outerShdw>
                </a:effectLst>
                <a:latin typeface="Arial Narrow" pitchFamily="34" charset="0"/>
              </a:rPr>
              <a:t>CONTRATAÇÕES</a:t>
            </a:r>
            <a:r>
              <a:rPr lang="pt-PT" sz="2800" b="1" dirty="0" smtClean="0">
                <a:solidFill>
                  <a:srgbClr val="FF0000"/>
                </a:solidFill>
                <a:effectLst>
                  <a:outerShdw blurRad="38100" dist="38100" dir="2700000" algn="tl">
                    <a:srgbClr val="000000">
                      <a:alpha val="43137"/>
                    </a:srgbClr>
                  </a:outerShdw>
                </a:effectLst>
                <a:latin typeface="Arial Narrow" pitchFamily="34" charset="0"/>
              </a:rPr>
              <a:t>) NO APARELHO DE ESTADO NA </a:t>
            </a:r>
            <a:r>
              <a:rPr lang="pt-PT" sz="2800" b="1" dirty="0" smtClean="0">
                <a:solidFill>
                  <a:srgbClr val="FF0000"/>
                </a:solidFill>
                <a:effectLst>
                  <a:outerShdw blurRad="38100" dist="38100" dir="2700000" algn="tl">
                    <a:srgbClr val="000000">
                      <a:alpha val="43137"/>
                    </a:srgbClr>
                  </a:outerShdw>
                </a:effectLst>
                <a:latin typeface="Arial Narrow" pitchFamily="34" charset="0"/>
              </a:rPr>
              <a:t>PROVÍNCIA</a:t>
            </a:r>
            <a:endParaRPr lang="pt-PT" sz="1800" b="1" dirty="0" smtClean="0">
              <a:latin typeface="Arial Narrow" pitchFamily="34" charset="0"/>
              <a:cs typeface="Arial" pitchFamily="34" charset="0"/>
            </a:endParaRPr>
          </a:p>
          <a:p>
            <a:pPr>
              <a:defRPr/>
            </a:pPr>
            <a:endParaRPr lang="pt-PT" sz="2800" b="1" dirty="0" smtClean="0">
              <a:latin typeface="Algerian" pitchFamily="82" charset="0"/>
            </a:endParaRPr>
          </a:p>
        </p:txBody>
      </p:sp>
      <p:sp>
        <p:nvSpPr>
          <p:cNvPr id="9" name="Title 1"/>
          <p:cNvSpPr txBox="1">
            <a:spLocks/>
          </p:cNvSpPr>
          <p:nvPr/>
        </p:nvSpPr>
        <p:spPr bwMode="auto">
          <a:xfrm>
            <a:off x="15244" y="3140968"/>
            <a:ext cx="9144000" cy="1000132"/>
          </a:xfrm>
          <a:prstGeom prst="rect">
            <a:avLst/>
          </a:prstGeom>
          <a:noFill/>
          <a:ln>
            <a:noFill/>
          </a:ln>
          <a:effectLst>
            <a:outerShdw blurRad="66675" dist="190500" dir="5400000" algn="tl" rotWithShape="0">
              <a:prstClr val="black">
                <a:alpha val="36000"/>
              </a:prstClr>
            </a:outerShdw>
          </a:effectLst>
          <a:extLst>
            <a:ext uri="{FAA26D3D-D897-4be2-8F04-BA451C77F1D7}"/>
          </a:extLst>
        </p:spPr>
        <p:txBody>
          <a:bodyPr lIns="35717" tIns="35717" rIns="35717" bIns="35717" anchor="ctr"/>
          <a:lstStyle>
            <a:lvl1pPr algn="ctr" defTabSz="584200" rtl="0" eaLnBrk="0" fontAlgn="base" hangingPunct="0">
              <a:spcBef>
                <a:spcPct val="0"/>
              </a:spcBef>
              <a:spcAft>
                <a:spcPct val="0"/>
              </a:spcAft>
              <a:defRPr sz="8000">
                <a:solidFill>
                  <a:srgbClr val="000000"/>
                </a:solidFill>
                <a:latin typeface="+mj-lt"/>
                <a:ea typeface="MS PGothic" pitchFamily="34" charset="-128"/>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a:defRPr/>
            </a:pPr>
            <a:r>
              <a:rPr lang="pt-PT" sz="2400" b="1" spc="352" dirty="0" smtClean="0">
                <a:solidFill>
                  <a:schemeClr val="bg1"/>
                </a:solidFill>
                <a:effectLst>
                  <a:innerShdw blurRad="63500" dist="50800" dir="13500000">
                    <a:prstClr val="black">
                      <a:alpha val="50000"/>
                    </a:prstClr>
                  </a:innerShdw>
                </a:effectLst>
                <a:ea typeface="MS PGothic" charset="0"/>
                <a:cs typeface="Arial" pitchFamily="34" charset="0"/>
              </a:rPr>
              <a:t>INFORMAÇÃO À IV FORUM PROVINCIAL DE GESTORES DE RECURSOS HUMANOS</a:t>
            </a:r>
            <a:endParaRPr lang="pt-PT" sz="2400" b="1" spc="352" dirty="0">
              <a:solidFill>
                <a:schemeClr val="bg1"/>
              </a:solidFill>
              <a:effectLst>
                <a:innerShdw blurRad="63500" dist="50800" dir="13500000">
                  <a:prstClr val="black">
                    <a:alpha val="50000"/>
                  </a:prstClr>
                </a:innerShdw>
              </a:effectLst>
              <a:ea typeface="MS PGothic" charset="0"/>
              <a:cs typeface="Arial" pitchFamily="34" charset="0"/>
            </a:endParaRPr>
          </a:p>
        </p:txBody>
      </p:sp>
      <p:sp>
        <p:nvSpPr>
          <p:cNvPr id="10" name="Rectangle 3"/>
          <p:cNvSpPr>
            <a:spLocks/>
          </p:cNvSpPr>
          <p:nvPr/>
        </p:nvSpPr>
        <p:spPr bwMode="auto">
          <a:xfrm>
            <a:off x="0" y="58739"/>
            <a:ext cx="9144000" cy="2012939"/>
          </a:xfrm>
          <a:prstGeom prst="rect">
            <a:avLst/>
          </a:prstGeom>
          <a:ln/>
          <a:extLst/>
        </p:spPr>
        <p:style>
          <a:lnRef idx="2">
            <a:schemeClr val="dk1"/>
          </a:lnRef>
          <a:fillRef idx="1">
            <a:schemeClr val="lt1"/>
          </a:fillRef>
          <a:effectRef idx="0">
            <a:schemeClr val="dk1"/>
          </a:effectRef>
          <a:fontRef idx="minor">
            <a:schemeClr val="dk1"/>
          </a:fontRef>
        </p:style>
        <p:txBody>
          <a:bodyPr lIns="50798" tIns="50798" rIns="50798" bIns="50798" anchor="ctr"/>
          <a:lstStyle/>
          <a:p>
            <a:pPr>
              <a:defRPr/>
            </a:pPr>
            <a:endParaRPr lang="pt-PT" sz="2000" dirty="0">
              <a:solidFill>
                <a:prstClr val="black"/>
              </a:solidFill>
              <a:cs typeface="Arial" pitchFamily="34" charset="0"/>
            </a:endParaRPr>
          </a:p>
          <a:p>
            <a:pPr algn="ctr">
              <a:defRPr/>
            </a:pPr>
            <a:endParaRPr lang="pt-PT" sz="1600" dirty="0">
              <a:solidFill>
                <a:prstClr val="black"/>
              </a:solidFill>
              <a:cs typeface="Arial" pitchFamily="34" charset="0"/>
            </a:endParaRPr>
          </a:p>
          <a:p>
            <a:pPr algn="ctr">
              <a:defRPr/>
            </a:pPr>
            <a:endParaRPr lang="pt-PT" sz="1600" dirty="0">
              <a:solidFill>
                <a:prstClr val="black"/>
              </a:solidFill>
              <a:cs typeface="Arial" pitchFamily="34" charset="0"/>
            </a:endParaRPr>
          </a:p>
          <a:p>
            <a:pPr algn="ctr">
              <a:defRPr/>
            </a:pPr>
            <a:endParaRPr lang="pt-PT" sz="1600" dirty="0">
              <a:solidFill>
                <a:prstClr val="black"/>
              </a:solidFill>
              <a:cs typeface="Arial" pitchFamily="34" charset="0"/>
            </a:endParaRPr>
          </a:p>
          <a:p>
            <a:pPr algn="ctr">
              <a:defRPr/>
            </a:pPr>
            <a:r>
              <a:rPr lang="pt-PT" sz="1600" dirty="0">
                <a:solidFill>
                  <a:prstClr val="black"/>
                </a:solidFill>
                <a:latin typeface="Arial Narrow" pitchFamily="34" charset="0"/>
                <a:cs typeface="Arial" pitchFamily="34" charset="0"/>
              </a:rPr>
              <a:t>REPÚBLICA DE MOÇAMBIQUE</a:t>
            </a:r>
            <a:endParaRPr lang="en-US" sz="1600" dirty="0">
              <a:solidFill>
                <a:prstClr val="black"/>
              </a:solidFill>
              <a:latin typeface="Arial Narrow" pitchFamily="34" charset="0"/>
              <a:cs typeface="Arial" pitchFamily="34" charset="0"/>
            </a:endParaRPr>
          </a:p>
          <a:p>
            <a:pPr algn="ctr">
              <a:defRPr/>
            </a:pPr>
            <a:r>
              <a:rPr lang="pt-PT" sz="2000" dirty="0">
                <a:solidFill>
                  <a:prstClr val="black"/>
                </a:solidFill>
                <a:latin typeface="Arial Narrow" pitchFamily="34" charset="0"/>
                <a:cs typeface="Arial" pitchFamily="34" charset="0"/>
              </a:rPr>
              <a:t>GOVERNO DA PROVÍNCIA DA ZAMBÉZIA</a:t>
            </a:r>
            <a:endParaRPr lang="en-US" sz="2000" dirty="0">
              <a:solidFill>
                <a:prstClr val="black"/>
              </a:solidFill>
              <a:latin typeface="Arial Narrow" pitchFamily="34" charset="0"/>
              <a:cs typeface="Arial" pitchFamily="34" charset="0"/>
            </a:endParaRPr>
          </a:p>
          <a:p>
            <a:pPr algn="ctr">
              <a:defRPr/>
            </a:pPr>
            <a:r>
              <a:rPr lang="pt-PT" sz="2000" dirty="0">
                <a:solidFill>
                  <a:prstClr val="black"/>
                </a:solidFill>
                <a:latin typeface="Arial Narrow" pitchFamily="34" charset="0"/>
                <a:cs typeface="Arial" pitchFamily="34" charset="0"/>
              </a:rPr>
              <a:t>DIRECÇÃO PROVINCIAL DE EDUCAÇÃO E DESENVOLVIMENTO HUMANO</a:t>
            </a:r>
          </a:p>
          <a:p>
            <a:pPr algn="ctr">
              <a:defRPr/>
            </a:pPr>
            <a:endParaRPr lang="en-US" sz="2000" dirty="0">
              <a:solidFill>
                <a:prstClr val="black"/>
              </a:solidFill>
              <a:cs typeface="Arial" pitchFamily="34" charset="0"/>
            </a:endParaRPr>
          </a:p>
        </p:txBody>
      </p:sp>
      <p:pic>
        <p:nvPicPr>
          <p:cNvPr id="17416" name="Picture 7" descr="image.jpg"/>
          <p:cNvPicPr>
            <a:picLocks noChangeAspect="1"/>
          </p:cNvPicPr>
          <p:nvPr/>
        </p:nvPicPr>
        <p:blipFill>
          <a:blip r:embed="rId4" cstate="print"/>
          <a:srcRect/>
          <a:stretch>
            <a:fillRect/>
          </a:stretch>
        </p:blipFill>
        <p:spPr bwMode="auto">
          <a:xfrm>
            <a:off x="3929058" y="285728"/>
            <a:ext cx="914400" cy="695325"/>
          </a:xfrm>
          <a:prstGeom prst="rect">
            <a:avLst/>
          </a:prstGeom>
          <a:noFill/>
          <a:ln w="9525">
            <a:noFill/>
            <a:miter lim="800000"/>
            <a:headEnd/>
            <a:tailEnd/>
          </a:ln>
        </p:spPr>
      </p:pic>
      <p:sp>
        <p:nvSpPr>
          <p:cNvPr id="13" name="Rectângulo 12"/>
          <p:cNvSpPr/>
          <p:nvPr/>
        </p:nvSpPr>
        <p:spPr>
          <a:xfrm>
            <a:off x="0" y="6500834"/>
            <a:ext cx="9144000" cy="357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tx1"/>
                </a:solidFill>
                <a:latin typeface="+mj-lt"/>
              </a:rPr>
              <a:t>“</a:t>
            </a:r>
            <a:r>
              <a:rPr lang="pt-PT" sz="1600" b="1" i="1" dirty="0" smtClean="0">
                <a:solidFill>
                  <a:schemeClr val="tx1"/>
                </a:solidFill>
              </a:rPr>
              <a:t>” Por uma Educação de Qualidade rumo ao Desenvolvimento”</a:t>
            </a:r>
            <a:endParaRPr lang="pt-PT" sz="16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224" y="500042"/>
            <a:ext cx="7572428" cy="917596"/>
          </a:xfrm>
        </p:spPr>
        <p:txBody>
          <a:bodyPr>
            <a:normAutofit fontScale="90000"/>
          </a:bodyPr>
          <a:lstStyle/>
          <a:p>
            <a:pPr algn="l"/>
            <a:r>
              <a:rPr lang="pt-PT" sz="3200" b="1" dirty="0" smtClean="0">
                <a:latin typeface="Times New Roman" pitchFamily="18" charset="0"/>
                <a:cs typeface="Times New Roman" pitchFamily="18" charset="0"/>
              </a:rPr>
              <a:t/>
            </a:r>
            <a:br>
              <a:rPr lang="pt-PT" sz="3200" b="1" dirty="0" smtClean="0">
                <a:latin typeface="Times New Roman" pitchFamily="18" charset="0"/>
                <a:cs typeface="Times New Roman" pitchFamily="18" charset="0"/>
              </a:rPr>
            </a:br>
            <a:r>
              <a:rPr lang="pt-PT" sz="3200" dirty="0" smtClean="0">
                <a:latin typeface="Times New Roman" pitchFamily="18" charset="0"/>
                <a:cs typeface="Times New Roman" pitchFamily="18" charset="0"/>
              </a:rPr>
              <a:t> </a:t>
            </a:r>
            <a:endParaRPr lang="pt-PT" sz="3200" dirty="0">
              <a:latin typeface="Times New Roman" pitchFamily="18" charset="0"/>
              <a:cs typeface="Times New Roman" pitchFamily="18" charset="0"/>
            </a:endParaRPr>
          </a:p>
        </p:txBody>
      </p:sp>
      <p:sp>
        <p:nvSpPr>
          <p:cNvPr id="3" name="Marcador de Posição de Conteúdo 2"/>
          <p:cNvSpPr>
            <a:spLocks noGrp="1"/>
          </p:cNvSpPr>
          <p:nvPr>
            <p:ph idx="1"/>
          </p:nvPr>
        </p:nvSpPr>
        <p:spPr>
          <a:xfrm>
            <a:off x="214282" y="1066096"/>
            <a:ext cx="8572560" cy="5577614"/>
          </a:xfrm>
        </p:spPr>
        <p:txBody>
          <a:bodyPr>
            <a:normAutofit/>
          </a:bodyPr>
          <a:lstStyle/>
          <a:p>
            <a:pPr algn="just">
              <a:buNone/>
            </a:pPr>
            <a:endParaRPr lang="pt-PT" sz="2800" dirty="0" smtClean="0">
              <a:latin typeface="Arial Narrow" pitchFamily="34" charset="0"/>
              <a:cs typeface="Times New Roman" pitchFamily="18" charset="0"/>
            </a:endParaRPr>
          </a:p>
          <a:p>
            <a:pPr algn="just">
              <a:buNone/>
            </a:pPr>
            <a:endParaRPr lang="pt-PT" sz="3600" dirty="0">
              <a:latin typeface="Times New Roman" pitchFamily="18" charset="0"/>
              <a:cs typeface="Times New Roman" pitchFamily="18" charset="0"/>
            </a:endParaRPr>
          </a:p>
        </p:txBody>
      </p:sp>
      <p:sp>
        <p:nvSpPr>
          <p:cNvPr id="4" name="Title 1"/>
          <p:cNvSpPr txBox="1">
            <a:spLocks/>
          </p:cNvSpPr>
          <p:nvPr/>
        </p:nvSpPr>
        <p:spPr>
          <a:xfrm>
            <a:off x="251521" y="214290"/>
            <a:ext cx="8784974" cy="694430"/>
          </a:xfrm>
          <a:prstGeom prst="rect">
            <a:avLst/>
          </a:prstGeom>
          <a:solidFill>
            <a:schemeClr val="tx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a:spcBef>
                <a:spcPct val="0"/>
              </a:spcBef>
              <a:defRPr/>
            </a:pPr>
            <a:r>
              <a:rPr lang="pt-PT" sz="32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e)Vistos e Pagamento de Salários</a:t>
            </a:r>
            <a:endParaRPr kumimoji="0" lang="en-US"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cs typeface="Times New Roman" pitchFamily="18" charset="0"/>
            </a:endParaRPr>
          </a:p>
        </p:txBody>
      </p:sp>
      <p:sp>
        <p:nvSpPr>
          <p:cNvPr id="7" name="CaixaDeTexto 6"/>
          <p:cNvSpPr txBox="1"/>
          <p:nvPr/>
        </p:nvSpPr>
        <p:spPr>
          <a:xfrm>
            <a:off x="2500298" y="3000372"/>
            <a:ext cx="328614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PT" sz="1600" dirty="0" smtClean="0">
                <a:latin typeface="Arial Narrow" pitchFamily="34" charset="0"/>
              </a:rPr>
              <a:t>Cerim</a:t>
            </a:r>
            <a:r>
              <a:rPr lang="pt-PT" sz="1600" dirty="0" smtClean="0">
                <a:latin typeface="Arial Narrow" pitchFamily="34" charset="0"/>
                <a:cs typeface="Arial"/>
              </a:rPr>
              <a:t>ó</a:t>
            </a:r>
            <a:r>
              <a:rPr lang="pt-PT" sz="1600" dirty="0" smtClean="0">
                <a:latin typeface="Arial Narrow" pitchFamily="34" charset="0"/>
              </a:rPr>
              <a:t>nia de abertura </a:t>
            </a:r>
            <a:r>
              <a:rPr lang="pt-PT" sz="1600" dirty="0" err="1" smtClean="0">
                <a:latin typeface="Arial Narrow" pitchFamily="34" charset="0"/>
              </a:rPr>
              <a:t>FNJDE-Tete</a:t>
            </a:r>
            <a:r>
              <a:rPr lang="pt-PT" sz="1600" dirty="0" smtClean="0">
                <a:latin typeface="Arial Narrow" pitchFamily="34" charset="0"/>
              </a:rPr>
              <a:t> 2013</a:t>
            </a:r>
            <a:endParaRPr lang="pt-PT" sz="1600" dirty="0">
              <a:latin typeface="Arial Narrow" pitchFamily="34" charset="0"/>
            </a:endParaRPr>
          </a:p>
        </p:txBody>
      </p:sp>
      <p:sp>
        <p:nvSpPr>
          <p:cNvPr id="9" name="Content Placeholder 2"/>
          <p:cNvSpPr txBox="1">
            <a:spLocks/>
          </p:cNvSpPr>
          <p:nvPr/>
        </p:nvSpPr>
        <p:spPr>
          <a:xfrm>
            <a:off x="251519" y="1066096"/>
            <a:ext cx="8784975" cy="5603264"/>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algn="just" fontAlgn="auto">
              <a:spcAft>
                <a:spcPts val="0"/>
              </a:spcAft>
              <a:defRPr/>
            </a:pPr>
            <a:endParaRPr lang="pt-PT" sz="2200" dirty="0">
              <a:latin typeface="Arial Narrow" pitchFamily="34" charset="0"/>
            </a:endParaRPr>
          </a:p>
        </p:txBody>
      </p:sp>
      <p:sp>
        <p:nvSpPr>
          <p:cNvPr id="6" name="TextBox 5"/>
          <p:cNvSpPr txBox="1"/>
          <p:nvPr/>
        </p:nvSpPr>
        <p:spPr>
          <a:xfrm>
            <a:off x="250381" y="1071602"/>
            <a:ext cx="3242119" cy="5616922"/>
          </a:xfrm>
          <a:prstGeom prst="rect">
            <a:avLst/>
          </a:prstGeom>
          <a:solidFill>
            <a:schemeClr val="accent6">
              <a:lumMod val="75000"/>
            </a:schemeClr>
          </a:solidFill>
        </p:spPr>
        <p:txBody>
          <a:bodyPr wrap="square" rtlCol="0">
            <a:spAutoFit/>
          </a:bodyPr>
          <a:lstStyle/>
          <a:p>
            <a:pPr algn="just"/>
            <a:r>
              <a:rPr lang="pt-PT" sz="2500" dirty="0">
                <a:latin typeface="Arial Narrow" pitchFamily="34" charset="0"/>
              </a:rPr>
              <a:t>Dos </a:t>
            </a:r>
            <a:r>
              <a:rPr lang="pt-PT" sz="2500" b="1" dirty="0" smtClean="0">
                <a:latin typeface="Arial Narrow" pitchFamily="34" charset="0"/>
              </a:rPr>
              <a:t>2.769</a:t>
            </a:r>
            <a:r>
              <a:rPr lang="pt-PT" sz="2500" dirty="0" smtClean="0">
                <a:latin typeface="Arial Narrow" pitchFamily="34" charset="0"/>
              </a:rPr>
              <a:t> </a:t>
            </a:r>
            <a:r>
              <a:rPr lang="pt-PT" sz="2500" dirty="0">
                <a:latin typeface="Arial Narrow" pitchFamily="34" charset="0"/>
              </a:rPr>
              <a:t>contratados, </a:t>
            </a:r>
            <a:r>
              <a:rPr lang="pt-PT" sz="2500" dirty="0" smtClean="0">
                <a:latin typeface="Arial Narrow" pitchFamily="34" charset="0"/>
              </a:rPr>
              <a:t>foram </a:t>
            </a:r>
            <a:r>
              <a:rPr lang="pt-PT" sz="2500" dirty="0">
                <a:latin typeface="Arial Narrow" pitchFamily="34" charset="0"/>
              </a:rPr>
              <a:t>visados </a:t>
            </a:r>
            <a:r>
              <a:rPr lang="pt-PT" sz="2500" b="1" dirty="0" smtClean="0">
                <a:latin typeface="Arial Narrow" pitchFamily="34" charset="0"/>
              </a:rPr>
              <a:t>1.860 </a:t>
            </a:r>
            <a:r>
              <a:rPr lang="pt-PT" sz="2500" dirty="0" smtClean="0">
                <a:latin typeface="Arial Narrow" pitchFamily="34" charset="0"/>
              </a:rPr>
              <a:t>processos</a:t>
            </a:r>
            <a:r>
              <a:rPr lang="pt-PT" sz="2500" dirty="0">
                <a:latin typeface="Arial Narrow" pitchFamily="34" charset="0"/>
              </a:rPr>
              <a:t>. E neste momento todos foram cadastrados e </a:t>
            </a:r>
            <a:r>
              <a:rPr lang="pt-PT" sz="2500" dirty="0" smtClean="0">
                <a:latin typeface="Arial Narrow" pitchFamily="34" charset="0"/>
              </a:rPr>
              <a:t>receberam </a:t>
            </a:r>
            <a:r>
              <a:rPr lang="pt-PT" sz="2500" dirty="0">
                <a:latin typeface="Arial Narrow" pitchFamily="34" charset="0"/>
              </a:rPr>
              <a:t>os salários no mês de Março </a:t>
            </a:r>
            <a:r>
              <a:rPr lang="pt-PT" sz="2500" b="1" dirty="0" smtClean="0">
                <a:latin typeface="Arial Narrow" pitchFamily="34" charset="0"/>
              </a:rPr>
              <a:t>51 </a:t>
            </a:r>
            <a:r>
              <a:rPr lang="pt-PT" sz="2500" dirty="0">
                <a:latin typeface="Arial Narrow" pitchFamily="34" charset="0"/>
              </a:rPr>
              <a:t>professores e </a:t>
            </a:r>
            <a:r>
              <a:rPr lang="pt-PT" sz="2500" dirty="0" smtClean="0">
                <a:latin typeface="Arial Narrow" pitchFamily="34" charset="0"/>
              </a:rPr>
              <a:t>os restantes </a:t>
            </a:r>
            <a:r>
              <a:rPr lang="pt-PT" sz="2500" b="1" dirty="0" smtClean="0">
                <a:latin typeface="Arial Narrow" pitchFamily="34" charset="0"/>
              </a:rPr>
              <a:t>1.402</a:t>
            </a:r>
            <a:r>
              <a:rPr lang="pt-PT" sz="2500" dirty="0" smtClean="0">
                <a:latin typeface="Arial Narrow" pitchFamily="34" charset="0"/>
              </a:rPr>
              <a:t> estão sendo pagos </a:t>
            </a:r>
            <a:r>
              <a:rPr lang="pt-PT" sz="2500" dirty="0">
                <a:latin typeface="Arial Narrow" pitchFamily="34" charset="0"/>
              </a:rPr>
              <a:t>no mês de </a:t>
            </a:r>
            <a:r>
              <a:rPr lang="pt-PT" sz="2500" dirty="0" smtClean="0">
                <a:latin typeface="Arial Narrow" pitchFamily="34" charset="0"/>
              </a:rPr>
              <a:t>Abril, perfazendo um total de </a:t>
            </a:r>
            <a:r>
              <a:rPr lang="pt-PT" sz="2500" b="1" dirty="0" smtClean="0">
                <a:latin typeface="Arial Narrow" pitchFamily="34" charset="0"/>
              </a:rPr>
              <a:t>1.453</a:t>
            </a:r>
            <a:r>
              <a:rPr lang="pt-PT" sz="2500" dirty="0" smtClean="0">
                <a:latin typeface="Arial Narrow" pitchFamily="34" charset="0"/>
              </a:rPr>
              <a:t> professores correspondentes a </a:t>
            </a:r>
            <a:r>
              <a:rPr lang="pt-PT" sz="2500" b="1" dirty="0" smtClean="0">
                <a:latin typeface="Arial Narrow" pitchFamily="34" charset="0"/>
              </a:rPr>
              <a:t>52.5% </a:t>
            </a:r>
            <a:r>
              <a:rPr lang="pt-PT" sz="2500" dirty="0" smtClean="0">
                <a:latin typeface="Arial Narrow" pitchFamily="34" charset="0"/>
              </a:rPr>
              <a:t>dos contratados</a:t>
            </a:r>
            <a:r>
              <a:rPr lang="pt-PT" sz="2200" dirty="0" smtClean="0">
                <a:latin typeface="Arial Narrow" pitchFamily="34" charset="0"/>
              </a:rPr>
              <a:t>.</a:t>
            </a:r>
          </a:p>
          <a:p>
            <a:pPr algn="just"/>
            <a:endParaRPr lang="pt-PT" sz="2000" dirty="0">
              <a:latin typeface="Arial Narrow" pitchFamily="34" charset="0"/>
            </a:endParaRPr>
          </a:p>
          <a:p>
            <a:pPr algn="just"/>
            <a:endParaRPr lang="en-GB" sz="1400" dirty="0"/>
          </a:p>
        </p:txBody>
      </p:sp>
      <p:graphicFrame>
        <p:nvGraphicFramePr>
          <p:cNvPr id="29712" name="Object 16"/>
          <p:cNvGraphicFramePr>
            <a:graphicFrameLocks noChangeAspect="1"/>
          </p:cNvGraphicFramePr>
          <p:nvPr>
            <p:extLst>
              <p:ext uri="{D42A27DB-BD31-4B8C-83A1-F6EECF244321}">
                <p14:modId xmlns:p14="http://schemas.microsoft.com/office/powerpoint/2010/main" val="3927418687"/>
              </p:ext>
            </p:extLst>
          </p:nvPr>
        </p:nvGraphicFramePr>
        <p:xfrm>
          <a:off x="3492500" y="1071602"/>
          <a:ext cx="5399980" cy="5592252"/>
        </p:xfrm>
        <a:graphic>
          <a:graphicData uri="http://schemas.openxmlformats.org/presentationml/2006/ole">
            <mc:AlternateContent xmlns:mc="http://schemas.openxmlformats.org/markup-compatibility/2006">
              <mc:Choice xmlns:v="urn:schemas-microsoft-com:vml" Requires="v">
                <p:oleObj spid="_x0000_s29720" name="Worksheet" r:id="rId3" imgW="9048779" imgH="7248409" progId="Excel.Sheet.8">
                  <p:embed/>
                </p:oleObj>
              </mc:Choice>
              <mc:Fallback>
                <p:oleObj name="Worksheet" r:id="rId3" imgW="9048779" imgH="7248409" progId="Excel.Sheet.8">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071602"/>
                        <a:ext cx="5399980" cy="559225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242204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224" y="500042"/>
            <a:ext cx="7572428" cy="917596"/>
          </a:xfrm>
        </p:spPr>
        <p:txBody>
          <a:bodyPr>
            <a:normAutofit fontScale="90000"/>
          </a:bodyPr>
          <a:lstStyle/>
          <a:p>
            <a:pPr algn="l"/>
            <a:r>
              <a:rPr lang="pt-PT" sz="3200" b="1" dirty="0" smtClean="0">
                <a:latin typeface="Times New Roman" pitchFamily="18" charset="0"/>
                <a:cs typeface="Times New Roman" pitchFamily="18" charset="0"/>
              </a:rPr>
              <a:t/>
            </a:r>
            <a:br>
              <a:rPr lang="pt-PT" sz="3200" b="1" dirty="0" smtClean="0">
                <a:latin typeface="Times New Roman" pitchFamily="18" charset="0"/>
                <a:cs typeface="Times New Roman" pitchFamily="18" charset="0"/>
              </a:rPr>
            </a:br>
            <a:r>
              <a:rPr lang="pt-PT" sz="3200" dirty="0" smtClean="0">
                <a:latin typeface="Times New Roman" pitchFamily="18" charset="0"/>
                <a:cs typeface="Times New Roman" pitchFamily="18" charset="0"/>
              </a:rPr>
              <a:t> </a:t>
            </a:r>
            <a:endParaRPr lang="pt-PT" sz="3200" dirty="0">
              <a:latin typeface="Times New Roman" pitchFamily="18" charset="0"/>
              <a:cs typeface="Times New Roman" pitchFamily="18" charset="0"/>
            </a:endParaRPr>
          </a:p>
        </p:txBody>
      </p:sp>
      <p:sp>
        <p:nvSpPr>
          <p:cNvPr id="3" name="Marcador de Posição de Conteúdo 2"/>
          <p:cNvSpPr>
            <a:spLocks noGrp="1"/>
          </p:cNvSpPr>
          <p:nvPr>
            <p:ph idx="1"/>
          </p:nvPr>
        </p:nvSpPr>
        <p:spPr>
          <a:xfrm>
            <a:off x="214282" y="928670"/>
            <a:ext cx="8572560" cy="5715040"/>
          </a:xfrm>
        </p:spPr>
        <p:txBody>
          <a:bodyPr>
            <a:normAutofit/>
          </a:bodyPr>
          <a:lstStyle/>
          <a:p>
            <a:pPr algn="just">
              <a:buNone/>
            </a:pPr>
            <a:endParaRPr lang="pt-PT" sz="2800" dirty="0" smtClean="0">
              <a:latin typeface="Arial Narrow" pitchFamily="34" charset="0"/>
              <a:cs typeface="Times New Roman" pitchFamily="18" charset="0"/>
            </a:endParaRPr>
          </a:p>
          <a:p>
            <a:pPr algn="just">
              <a:buNone/>
            </a:pPr>
            <a:endParaRPr lang="pt-PT" sz="3600" dirty="0">
              <a:latin typeface="Times New Roman" pitchFamily="18" charset="0"/>
              <a:cs typeface="Times New Roman" pitchFamily="18" charset="0"/>
            </a:endParaRPr>
          </a:p>
        </p:txBody>
      </p:sp>
      <p:sp>
        <p:nvSpPr>
          <p:cNvPr id="4" name="Title 1"/>
          <p:cNvSpPr txBox="1">
            <a:spLocks/>
          </p:cNvSpPr>
          <p:nvPr/>
        </p:nvSpPr>
        <p:spPr>
          <a:xfrm>
            <a:off x="179512" y="214289"/>
            <a:ext cx="8784974" cy="643839"/>
          </a:xfrm>
          <a:prstGeom prst="rect">
            <a:avLst/>
          </a:prstGeom>
          <a:solidFill>
            <a:schemeClr val="tx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a:spcBef>
                <a:spcPct val="0"/>
              </a:spcBef>
              <a:defRPr/>
            </a:pPr>
            <a:r>
              <a:rPr lang="pt-PT"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 Constrangimentos</a:t>
            </a:r>
            <a:endParaRPr kumimoji="0" lang="en-US"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cs typeface="Times New Roman" pitchFamily="18" charset="0"/>
            </a:endParaRPr>
          </a:p>
        </p:txBody>
      </p:sp>
      <p:sp>
        <p:nvSpPr>
          <p:cNvPr id="7" name="CaixaDeTexto 6"/>
          <p:cNvSpPr txBox="1"/>
          <p:nvPr/>
        </p:nvSpPr>
        <p:spPr>
          <a:xfrm>
            <a:off x="2500298" y="3000372"/>
            <a:ext cx="328614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PT" sz="1600" dirty="0" smtClean="0">
                <a:latin typeface="Arial Narrow" pitchFamily="34" charset="0"/>
              </a:rPr>
              <a:t>Cerim</a:t>
            </a:r>
            <a:r>
              <a:rPr lang="pt-PT" sz="1600" dirty="0" smtClean="0">
                <a:latin typeface="Arial Narrow" pitchFamily="34" charset="0"/>
                <a:cs typeface="Arial"/>
              </a:rPr>
              <a:t>ó</a:t>
            </a:r>
            <a:r>
              <a:rPr lang="pt-PT" sz="1600" dirty="0" smtClean="0">
                <a:latin typeface="Arial Narrow" pitchFamily="34" charset="0"/>
              </a:rPr>
              <a:t>nia de abertura </a:t>
            </a:r>
            <a:r>
              <a:rPr lang="pt-PT" sz="1600" dirty="0" err="1" smtClean="0">
                <a:latin typeface="Arial Narrow" pitchFamily="34" charset="0"/>
              </a:rPr>
              <a:t>FNJDE-Tete</a:t>
            </a:r>
            <a:r>
              <a:rPr lang="pt-PT" sz="1600" dirty="0" smtClean="0">
                <a:latin typeface="Arial Narrow" pitchFamily="34" charset="0"/>
              </a:rPr>
              <a:t> 2013</a:t>
            </a:r>
            <a:endParaRPr lang="pt-PT" sz="1600" dirty="0">
              <a:latin typeface="Arial Narrow" pitchFamily="34" charset="0"/>
            </a:endParaRPr>
          </a:p>
        </p:txBody>
      </p:sp>
      <p:sp>
        <p:nvSpPr>
          <p:cNvPr id="9" name="Content Placeholder 2"/>
          <p:cNvSpPr txBox="1">
            <a:spLocks/>
          </p:cNvSpPr>
          <p:nvPr/>
        </p:nvSpPr>
        <p:spPr>
          <a:xfrm>
            <a:off x="179512" y="1124744"/>
            <a:ext cx="8784975" cy="5544616"/>
          </a:xfrm>
          <a:prstGeom prst="rect">
            <a:avLst/>
          </a:prstGeom>
          <a:solidFill>
            <a:srgbClr val="00B050"/>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algn="just" fontAlgn="auto">
              <a:spcAft>
                <a:spcPts val="0"/>
              </a:spcAft>
              <a:defRPr/>
            </a:pPr>
            <a:endParaRPr lang="pt-PT" sz="2200" dirty="0">
              <a:latin typeface="Arial Narrow" pitchFamily="34" charset="0"/>
            </a:endParaRPr>
          </a:p>
        </p:txBody>
      </p:sp>
      <p:sp>
        <p:nvSpPr>
          <p:cNvPr id="10" name="Rectângulo arredondado 3"/>
          <p:cNvSpPr/>
          <p:nvPr/>
        </p:nvSpPr>
        <p:spPr>
          <a:xfrm>
            <a:off x="323528" y="1700808"/>
            <a:ext cx="8382000" cy="1224136"/>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just">
              <a:defRPr/>
            </a:pPr>
            <a:endParaRPr lang="pt-PT" sz="3000" dirty="0">
              <a:latin typeface="Arial Narrow" pitchFamily="34" charset="0"/>
            </a:endParaRPr>
          </a:p>
          <a:p>
            <a:pPr algn="just">
              <a:defRPr/>
            </a:pPr>
            <a:r>
              <a:rPr lang="pt-PT" sz="3000" dirty="0">
                <a:latin typeface="Arial Narrow" pitchFamily="34" charset="0"/>
              </a:rPr>
              <a:t>Insuficiência de graduados para cobrir as vagas de </a:t>
            </a:r>
            <a:r>
              <a:rPr lang="pt-PT" sz="3000" dirty="0" smtClean="0">
                <a:latin typeface="Arial Narrow" pitchFamily="34" charset="0"/>
              </a:rPr>
              <a:t>Docentes N3 e N1.</a:t>
            </a:r>
            <a:endParaRPr lang="pt-PT" sz="3000" dirty="0">
              <a:latin typeface="Arial Narrow" pitchFamily="34" charset="0"/>
            </a:endParaRPr>
          </a:p>
          <a:p>
            <a:pPr algn="just">
              <a:defRPr/>
            </a:pPr>
            <a:endParaRPr lang="pt-PT" sz="3000" dirty="0"/>
          </a:p>
        </p:txBody>
      </p:sp>
      <p:sp>
        <p:nvSpPr>
          <p:cNvPr id="11" name="Rectângulo arredondado 3"/>
          <p:cNvSpPr/>
          <p:nvPr/>
        </p:nvSpPr>
        <p:spPr>
          <a:xfrm>
            <a:off x="366465" y="4592528"/>
            <a:ext cx="8381999" cy="1860808"/>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just">
              <a:defRPr/>
            </a:pPr>
            <a:endParaRPr lang="pt-PT" sz="3000" dirty="0">
              <a:latin typeface="Arial Narrow" pitchFamily="34" charset="0"/>
            </a:endParaRPr>
          </a:p>
          <a:p>
            <a:pPr algn="just">
              <a:defRPr/>
            </a:pPr>
            <a:r>
              <a:rPr lang="pt-PT" sz="3000" dirty="0">
                <a:latin typeface="Arial Narrow" pitchFamily="34" charset="0"/>
              </a:rPr>
              <a:t>Falta de candidatos para as disciplinas de: Educação </a:t>
            </a:r>
            <a:r>
              <a:rPr lang="pt-PT" sz="3000" dirty="0" smtClean="0">
                <a:latin typeface="Arial Narrow" pitchFamily="34" charset="0"/>
              </a:rPr>
              <a:t>Visual e Desenho Geométrico ( </a:t>
            </a:r>
            <a:r>
              <a:rPr lang="pt-PT" sz="3000" dirty="0">
                <a:latin typeface="Arial Narrow" pitchFamily="34" charset="0"/>
              </a:rPr>
              <a:t>para </a:t>
            </a:r>
            <a:r>
              <a:rPr lang="pt-PT" sz="3000" dirty="0" smtClean="0">
                <a:latin typeface="Arial Narrow" pitchFamily="34" charset="0"/>
              </a:rPr>
              <a:t>os distritos </a:t>
            </a:r>
            <a:r>
              <a:rPr lang="pt-PT" sz="3000" dirty="0">
                <a:latin typeface="Arial Narrow" pitchFamily="34" charset="0"/>
              </a:rPr>
              <a:t>de </a:t>
            </a:r>
            <a:r>
              <a:rPr lang="pt-PT" sz="3000" dirty="0" err="1">
                <a:latin typeface="Arial Narrow" pitchFamily="34" charset="0"/>
              </a:rPr>
              <a:t>Ile</a:t>
            </a:r>
            <a:r>
              <a:rPr lang="pt-PT" sz="3000" dirty="0" smtClean="0">
                <a:latin typeface="Arial Narrow" pitchFamily="34" charset="0"/>
              </a:rPr>
              <a:t>, Gilé, Namacurra).</a:t>
            </a:r>
            <a:endParaRPr lang="pt-PT" sz="3000" dirty="0"/>
          </a:p>
          <a:p>
            <a:pPr algn="just">
              <a:defRPr/>
            </a:pPr>
            <a:endParaRPr lang="pt-PT" sz="3000" dirty="0"/>
          </a:p>
        </p:txBody>
      </p:sp>
      <p:sp>
        <p:nvSpPr>
          <p:cNvPr id="12" name="Rectângulo arredondado 11"/>
          <p:cNvSpPr/>
          <p:nvPr/>
        </p:nvSpPr>
        <p:spPr>
          <a:xfrm>
            <a:off x="395536" y="3356992"/>
            <a:ext cx="8280920" cy="9361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pt-PT" sz="2800" dirty="0" smtClean="0">
                <a:latin typeface="Arial Narrow" pitchFamily="34" charset="0"/>
              </a:rPr>
              <a:t>Não pagamento dos salários em atraso, referente aos meses anteriores ao visto do TA</a:t>
            </a:r>
            <a:r>
              <a:rPr lang="pt-PT" dirty="0" smtClean="0">
                <a:latin typeface="Arial Narrow" pitchFamily="34" charset="0"/>
              </a:rPr>
              <a:t>;</a:t>
            </a:r>
            <a:endParaRPr lang="en-US" dirty="0">
              <a:latin typeface="Arial Narrow" pitchFamily="34" charset="0"/>
            </a:endParaRPr>
          </a:p>
        </p:txBody>
      </p:sp>
    </p:spTree>
    <p:extLst>
      <p:ext uri="{BB962C8B-B14F-4D97-AF65-F5344CB8AC3E}">
        <p14:creationId xmlns:p14="http://schemas.microsoft.com/office/powerpoint/2010/main" val="682863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224" y="500042"/>
            <a:ext cx="7572428" cy="917596"/>
          </a:xfrm>
        </p:spPr>
        <p:txBody>
          <a:bodyPr>
            <a:normAutofit fontScale="90000"/>
          </a:bodyPr>
          <a:lstStyle/>
          <a:p>
            <a:pPr algn="l"/>
            <a:r>
              <a:rPr lang="pt-PT" sz="3200" b="1" dirty="0" smtClean="0">
                <a:latin typeface="Times New Roman" pitchFamily="18" charset="0"/>
                <a:cs typeface="Times New Roman" pitchFamily="18" charset="0"/>
              </a:rPr>
              <a:t/>
            </a:r>
            <a:br>
              <a:rPr lang="pt-PT" sz="3200" b="1" dirty="0" smtClean="0">
                <a:latin typeface="Times New Roman" pitchFamily="18" charset="0"/>
                <a:cs typeface="Times New Roman" pitchFamily="18" charset="0"/>
              </a:rPr>
            </a:br>
            <a:r>
              <a:rPr lang="pt-PT" sz="3200" dirty="0" smtClean="0">
                <a:latin typeface="Times New Roman" pitchFamily="18" charset="0"/>
                <a:cs typeface="Times New Roman" pitchFamily="18" charset="0"/>
              </a:rPr>
              <a:t> </a:t>
            </a:r>
            <a:endParaRPr lang="pt-PT" sz="3200" dirty="0">
              <a:latin typeface="Times New Roman" pitchFamily="18" charset="0"/>
              <a:cs typeface="Times New Roman" pitchFamily="18" charset="0"/>
            </a:endParaRPr>
          </a:p>
        </p:txBody>
      </p:sp>
      <p:sp>
        <p:nvSpPr>
          <p:cNvPr id="3" name="Marcador de Posição de Conteúdo 2"/>
          <p:cNvSpPr>
            <a:spLocks noGrp="1"/>
          </p:cNvSpPr>
          <p:nvPr>
            <p:ph idx="1"/>
          </p:nvPr>
        </p:nvSpPr>
        <p:spPr>
          <a:xfrm>
            <a:off x="214282" y="928670"/>
            <a:ext cx="8572560" cy="5715040"/>
          </a:xfrm>
        </p:spPr>
        <p:txBody>
          <a:bodyPr>
            <a:normAutofit/>
          </a:bodyPr>
          <a:lstStyle/>
          <a:p>
            <a:pPr algn="just">
              <a:buNone/>
            </a:pPr>
            <a:endParaRPr lang="pt-PT" sz="2800" dirty="0" smtClean="0">
              <a:latin typeface="Arial Narrow" pitchFamily="34" charset="0"/>
              <a:cs typeface="Times New Roman" pitchFamily="18" charset="0"/>
            </a:endParaRPr>
          </a:p>
          <a:p>
            <a:pPr algn="just">
              <a:buNone/>
            </a:pPr>
            <a:endParaRPr lang="pt-PT" sz="3600" dirty="0">
              <a:latin typeface="Times New Roman" pitchFamily="18" charset="0"/>
              <a:cs typeface="Times New Roman" pitchFamily="18" charset="0"/>
            </a:endParaRPr>
          </a:p>
        </p:txBody>
      </p:sp>
      <p:sp>
        <p:nvSpPr>
          <p:cNvPr id="4" name="Title 1"/>
          <p:cNvSpPr txBox="1">
            <a:spLocks/>
          </p:cNvSpPr>
          <p:nvPr/>
        </p:nvSpPr>
        <p:spPr>
          <a:xfrm>
            <a:off x="179512" y="214290"/>
            <a:ext cx="8784974" cy="648072"/>
          </a:xfrm>
          <a:prstGeom prst="rect">
            <a:avLst/>
          </a:prstGeom>
          <a:solidFill>
            <a:schemeClr val="tx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a:spcBef>
                <a:spcPct val="0"/>
              </a:spcBef>
              <a:defRPr/>
            </a:pPr>
            <a:r>
              <a:rPr lang="pt-PT"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Cont</a:t>
            </a:r>
            <a:r>
              <a:rPr lang="pt-PT"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kumimoji="0" lang="en-US"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cs typeface="Times New Roman" pitchFamily="18" charset="0"/>
            </a:endParaRPr>
          </a:p>
        </p:txBody>
      </p:sp>
      <p:sp>
        <p:nvSpPr>
          <p:cNvPr id="7" name="CaixaDeTexto 6"/>
          <p:cNvSpPr txBox="1"/>
          <p:nvPr/>
        </p:nvSpPr>
        <p:spPr>
          <a:xfrm>
            <a:off x="2500298" y="3000372"/>
            <a:ext cx="328614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PT" sz="1600" dirty="0" smtClean="0">
                <a:latin typeface="Arial Narrow" pitchFamily="34" charset="0"/>
              </a:rPr>
              <a:t>Cerim</a:t>
            </a:r>
            <a:r>
              <a:rPr lang="pt-PT" sz="1600" dirty="0" smtClean="0">
                <a:latin typeface="Arial Narrow" pitchFamily="34" charset="0"/>
                <a:cs typeface="Arial"/>
              </a:rPr>
              <a:t>ó</a:t>
            </a:r>
            <a:r>
              <a:rPr lang="pt-PT" sz="1600" dirty="0" smtClean="0">
                <a:latin typeface="Arial Narrow" pitchFamily="34" charset="0"/>
              </a:rPr>
              <a:t>nia de abertura </a:t>
            </a:r>
            <a:r>
              <a:rPr lang="pt-PT" sz="1600" dirty="0" err="1" smtClean="0">
                <a:latin typeface="Arial Narrow" pitchFamily="34" charset="0"/>
              </a:rPr>
              <a:t>FNJDE-Tete</a:t>
            </a:r>
            <a:r>
              <a:rPr lang="pt-PT" sz="1600" dirty="0" smtClean="0">
                <a:latin typeface="Arial Narrow" pitchFamily="34" charset="0"/>
              </a:rPr>
              <a:t> 2013</a:t>
            </a:r>
            <a:endParaRPr lang="pt-PT" sz="1600" dirty="0">
              <a:latin typeface="Arial Narrow" pitchFamily="34" charset="0"/>
            </a:endParaRPr>
          </a:p>
        </p:txBody>
      </p:sp>
      <p:sp>
        <p:nvSpPr>
          <p:cNvPr id="9" name="Content Placeholder 2"/>
          <p:cNvSpPr txBox="1">
            <a:spLocks/>
          </p:cNvSpPr>
          <p:nvPr/>
        </p:nvSpPr>
        <p:spPr>
          <a:xfrm>
            <a:off x="179512" y="1052736"/>
            <a:ext cx="8784975" cy="5616624"/>
          </a:xfrm>
          <a:prstGeom prst="rect">
            <a:avLst/>
          </a:prstGeom>
          <a:solidFill>
            <a:srgbClr val="00B050"/>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algn="just" fontAlgn="auto">
              <a:spcAft>
                <a:spcPts val="0"/>
              </a:spcAft>
              <a:defRPr/>
            </a:pPr>
            <a:endParaRPr lang="pt-PT" sz="2200" dirty="0">
              <a:latin typeface="Arial Narrow" pitchFamily="34" charset="0"/>
            </a:endParaRPr>
          </a:p>
        </p:txBody>
      </p:sp>
      <p:sp>
        <p:nvSpPr>
          <p:cNvPr id="10" name="Rectângulo arredondado 3"/>
          <p:cNvSpPr/>
          <p:nvPr/>
        </p:nvSpPr>
        <p:spPr>
          <a:xfrm>
            <a:off x="323528" y="1268760"/>
            <a:ext cx="8382000" cy="3312368"/>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just"/>
            <a:endParaRPr lang="pt-PT" sz="2000" dirty="0" smtClean="0">
              <a:latin typeface="Arial Narrow" pitchFamily="34" charset="0"/>
            </a:endParaRPr>
          </a:p>
          <a:p>
            <a:pPr algn="just"/>
            <a:r>
              <a:rPr lang="pt-PT" sz="2200" dirty="0" smtClean="0">
                <a:latin typeface="Arial Narrow" pitchFamily="34" charset="0"/>
              </a:rPr>
              <a:t>Tento em conta que os quadros de pessoal se encontram lotados e existem agentes de estado com requisitos para ingresso no aparelho de estado e com a nova recomendação de que não se deve tramitar nenhum processo de ingresso no aparelho de estado, incorremos o risco de ter agentes em situação irregular, alias já temos funcionários em situação irregular, uma vez que todos os que celebraram os seus contratos em 2015 já tem os mesmos caducos e maior parte deles não os renovaram, embora alguns deles tenham os nomes publicados em </a:t>
            </a:r>
            <a:r>
              <a:rPr lang="pt-PT" sz="2200" dirty="0" err="1" smtClean="0">
                <a:latin typeface="Arial Narrow" pitchFamily="34" charset="0"/>
              </a:rPr>
              <a:t>BR´s</a:t>
            </a:r>
            <a:r>
              <a:rPr lang="pt-PT" sz="2200" dirty="0" smtClean="0">
                <a:latin typeface="Arial Narrow" pitchFamily="34" charset="0"/>
              </a:rPr>
              <a:t>, o mesmo vai acontecer com os de 2016.</a:t>
            </a:r>
          </a:p>
          <a:p>
            <a:pPr algn="just">
              <a:defRPr/>
            </a:pPr>
            <a:endParaRPr lang="pt-PT" sz="3000" dirty="0"/>
          </a:p>
        </p:txBody>
      </p:sp>
      <p:sp>
        <p:nvSpPr>
          <p:cNvPr id="11" name="Rectângulo arredondado 3"/>
          <p:cNvSpPr/>
          <p:nvPr/>
        </p:nvSpPr>
        <p:spPr>
          <a:xfrm>
            <a:off x="366465" y="5013176"/>
            <a:ext cx="8381999" cy="1224136"/>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just"/>
            <a:endParaRPr lang="pt-PT" sz="2000" dirty="0" smtClean="0">
              <a:latin typeface="Arial Narrow" pitchFamily="34" charset="0"/>
            </a:endParaRPr>
          </a:p>
          <a:p>
            <a:pPr algn="just"/>
            <a:r>
              <a:rPr lang="pt-PT" sz="2000" dirty="0" smtClean="0">
                <a:latin typeface="Arial Narrow" pitchFamily="34" charset="0"/>
              </a:rPr>
              <a:t>Por outro lado, a situação de substituições para o sector da educação deve ser analisada de forma cuidadosa, porque, não haver substituição implica existência de turmas sem professores, podendo agravar as horas - extras e segundo turno. </a:t>
            </a:r>
            <a:endParaRPr lang="pt-PT" sz="3000" dirty="0"/>
          </a:p>
        </p:txBody>
      </p:sp>
    </p:spTree>
    <p:extLst>
      <p:ext uri="{BB962C8B-B14F-4D97-AF65-F5344CB8AC3E}">
        <p14:creationId xmlns:p14="http://schemas.microsoft.com/office/powerpoint/2010/main" val="682863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224" y="500042"/>
            <a:ext cx="7572428" cy="917596"/>
          </a:xfrm>
        </p:spPr>
        <p:txBody>
          <a:bodyPr>
            <a:normAutofit fontScale="90000"/>
          </a:bodyPr>
          <a:lstStyle/>
          <a:p>
            <a:pPr algn="l"/>
            <a:r>
              <a:rPr lang="pt-PT" sz="3200" b="1" dirty="0" smtClean="0">
                <a:latin typeface="Times New Roman" pitchFamily="18" charset="0"/>
                <a:cs typeface="Times New Roman" pitchFamily="18" charset="0"/>
              </a:rPr>
              <a:t/>
            </a:r>
            <a:br>
              <a:rPr lang="pt-PT" sz="3200" b="1" dirty="0" smtClean="0">
                <a:latin typeface="Times New Roman" pitchFamily="18" charset="0"/>
                <a:cs typeface="Times New Roman" pitchFamily="18" charset="0"/>
              </a:rPr>
            </a:br>
            <a:r>
              <a:rPr lang="pt-PT" sz="3200" dirty="0" smtClean="0">
                <a:latin typeface="Times New Roman" pitchFamily="18" charset="0"/>
                <a:cs typeface="Times New Roman" pitchFamily="18" charset="0"/>
              </a:rPr>
              <a:t> </a:t>
            </a:r>
            <a:endParaRPr lang="pt-PT" sz="3200" dirty="0">
              <a:latin typeface="Times New Roman" pitchFamily="18" charset="0"/>
              <a:cs typeface="Times New Roman" pitchFamily="18" charset="0"/>
            </a:endParaRPr>
          </a:p>
        </p:txBody>
      </p:sp>
      <p:sp>
        <p:nvSpPr>
          <p:cNvPr id="3" name="Marcador de Posição de Conteúdo 2"/>
          <p:cNvSpPr>
            <a:spLocks noGrp="1"/>
          </p:cNvSpPr>
          <p:nvPr>
            <p:ph idx="1"/>
          </p:nvPr>
        </p:nvSpPr>
        <p:spPr>
          <a:xfrm>
            <a:off x="214282" y="928670"/>
            <a:ext cx="8572560" cy="5715040"/>
          </a:xfrm>
        </p:spPr>
        <p:txBody>
          <a:bodyPr>
            <a:normAutofit/>
          </a:bodyPr>
          <a:lstStyle/>
          <a:p>
            <a:pPr algn="just">
              <a:buNone/>
            </a:pPr>
            <a:endParaRPr lang="pt-PT" sz="2800" dirty="0" smtClean="0">
              <a:latin typeface="Arial Narrow" pitchFamily="34" charset="0"/>
              <a:cs typeface="Times New Roman" pitchFamily="18" charset="0"/>
            </a:endParaRPr>
          </a:p>
          <a:p>
            <a:pPr algn="just">
              <a:buNone/>
            </a:pPr>
            <a:endParaRPr lang="pt-PT" sz="3600" dirty="0">
              <a:latin typeface="Times New Roman" pitchFamily="18" charset="0"/>
              <a:cs typeface="Times New Roman" pitchFamily="18" charset="0"/>
            </a:endParaRPr>
          </a:p>
        </p:txBody>
      </p:sp>
      <p:sp>
        <p:nvSpPr>
          <p:cNvPr id="4" name="Title 1"/>
          <p:cNvSpPr txBox="1">
            <a:spLocks/>
          </p:cNvSpPr>
          <p:nvPr/>
        </p:nvSpPr>
        <p:spPr>
          <a:xfrm>
            <a:off x="251521" y="214290"/>
            <a:ext cx="8784974" cy="784504"/>
          </a:xfrm>
          <a:prstGeom prst="rect">
            <a:avLst/>
          </a:prstGeom>
          <a:solidFill>
            <a:schemeClr val="tx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a:spcBef>
                <a:spcPct val="0"/>
              </a:spcBef>
              <a:defRPr/>
            </a:pPr>
            <a:r>
              <a:rPr lang="pt-PT"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 Acções de seguimento</a:t>
            </a:r>
            <a:endParaRPr kumimoji="0" lang="en-US"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cs typeface="Times New Roman" pitchFamily="18" charset="0"/>
            </a:endParaRPr>
          </a:p>
        </p:txBody>
      </p:sp>
      <p:sp>
        <p:nvSpPr>
          <p:cNvPr id="7" name="CaixaDeTexto 6"/>
          <p:cNvSpPr txBox="1"/>
          <p:nvPr/>
        </p:nvSpPr>
        <p:spPr>
          <a:xfrm>
            <a:off x="2500298" y="3000372"/>
            <a:ext cx="328614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PT" sz="1600" dirty="0" smtClean="0">
                <a:latin typeface="Arial Narrow" pitchFamily="34" charset="0"/>
              </a:rPr>
              <a:t>Cerim</a:t>
            </a:r>
            <a:r>
              <a:rPr lang="pt-PT" sz="1600" dirty="0" smtClean="0">
                <a:latin typeface="Arial Narrow" pitchFamily="34" charset="0"/>
                <a:cs typeface="Arial"/>
              </a:rPr>
              <a:t>ó</a:t>
            </a:r>
            <a:r>
              <a:rPr lang="pt-PT" sz="1600" dirty="0" smtClean="0">
                <a:latin typeface="Arial Narrow" pitchFamily="34" charset="0"/>
              </a:rPr>
              <a:t>nia de abertura </a:t>
            </a:r>
            <a:r>
              <a:rPr lang="pt-PT" sz="1600" dirty="0" err="1" smtClean="0">
                <a:latin typeface="Arial Narrow" pitchFamily="34" charset="0"/>
              </a:rPr>
              <a:t>FNJDE-Tete</a:t>
            </a:r>
            <a:r>
              <a:rPr lang="pt-PT" sz="1600" dirty="0" smtClean="0">
                <a:latin typeface="Arial Narrow" pitchFamily="34" charset="0"/>
              </a:rPr>
              <a:t> 2013</a:t>
            </a:r>
            <a:endParaRPr lang="pt-PT" sz="1600" dirty="0">
              <a:latin typeface="Arial Narrow" pitchFamily="34" charset="0"/>
            </a:endParaRPr>
          </a:p>
        </p:txBody>
      </p:sp>
      <p:sp>
        <p:nvSpPr>
          <p:cNvPr id="9" name="Content Placeholder 2"/>
          <p:cNvSpPr txBox="1">
            <a:spLocks/>
          </p:cNvSpPr>
          <p:nvPr/>
        </p:nvSpPr>
        <p:spPr>
          <a:xfrm>
            <a:off x="251519" y="1268760"/>
            <a:ext cx="8784975" cy="5400600"/>
          </a:xfrm>
          <a:prstGeom prst="rect">
            <a:avLst/>
          </a:prstGeom>
          <a:solidFill>
            <a:srgbClr val="00B050"/>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algn="just" fontAlgn="auto">
              <a:spcAft>
                <a:spcPts val="0"/>
              </a:spcAft>
              <a:defRPr/>
            </a:pPr>
            <a:endParaRPr lang="pt-PT" sz="2200" dirty="0">
              <a:latin typeface="Arial Narrow" pitchFamily="34" charset="0"/>
            </a:endParaRPr>
          </a:p>
        </p:txBody>
      </p:sp>
      <p:sp>
        <p:nvSpPr>
          <p:cNvPr id="15" name="Arredondar Rectângulo de Canto Diagonal 7"/>
          <p:cNvSpPr/>
          <p:nvPr/>
        </p:nvSpPr>
        <p:spPr>
          <a:xfrm>
            <a:off x="323528" y="3980021"/>
            <a:ext cx="8534400" cy="1105163"/>
          </a:xfrm>
          <a:prstGeom prst="round2DiagRect">
            <a:avLst/>
          </a:prstGeom>
          <a:solidFill>
            <a:srgbClr val="FFFF00"/>
          </a:solidFill>
        </p:spPr>
        <p:style>
          <a:lnRef idx="1">
            <a:schemeClr val="accent2"/>
          </a:lnRef>
          <a:fillRef idx="2">
            <a:schemeClr val="accent2"/>
          </a:fillRef>
          <a:effectRef idx="1">
            <a:schemeClr val="accent2"/>
          </a:effectRef>
          <a:fontRef idx="minor">
            <a:schemeClr val="dk1"/>
          </a:fontRef>
        </p:style>
        <p:txBody>
          <a:bodyPr anchor="ctr"/>
          <a:lstStyle/>
          <a:p>
            <a:pPr algn="just">
              <a:defRPr/>
            </a:pPr>
            <a:r>
              <a:rPr lang="pt-PT" sz="2400" dirty="0" smtClean="0">
                <a:latin typeface="Arial Narrow" pitchFamily="34" charset="0"/>
              </a:rPr>
              <a:t>Monitorar </a:t>
            </a:r>
            <a:r>
              <a:rPr lang="pt-PT" sz="2400" dirty="0">
                <a:latin typeface="Arial Narrow" pitchFamily="34" charset="0"/>
              </a:rPr>
              <a:t>o cumprimento de cronograma de </a:t>
            </a:r>
            <a:r>
              <a:rPr lang="pt-PT" sz="2400" dirty="0" smtClean="0">
                <a:latin typeface="Arial Narrow" pitchFamily="34" charset="0"/>
              </a:rPr>
              <a:t>contratação de professores.</a:t>
            </a:r>
            <a:endParaRPr lang="pt-PT" sz="2400" dirty="0">
              <a:latin typeface="Arial Narrow" pitchFamily="34" charset="0"/>
            </a:endParaRPr>
          </a:p>
        </p:txBody>
      </p:sp>
      <p:sp>
        <p:nvSpPr>
          <p:cNvPr id="16" name="Arredondar Rectângulo de Canto Simples 6"/>
          <p:cNvSpPr/>
          <p:nvPr/>
        </p:nvSpPr>
        <p:spPr>
          <a:xfrm>
            <a:off x="395536" y="1916832"/>
            <a:ext cx="8458200" cy="1152128"/>
          </a:xfrm>
          <a:prstGeom prst="round1Rect">
            <a:avLst/>
          </a:prstGeom>
          <a:solidFill>
            <a:srgbClr val="FFFF00"/>
          </a:solidFill>
        </p:spPr>
        <p:style>
          <a:lnRef idx="2">
            <a:schemeClr val="accent1"/>
          </a:lnRef>
          <a:fillRef idx="1">
            <a:schemeClr val="lt1"/>
          </a:fillRef>
          <a:effectRef idx="0">
            <a:schemeClr val="accent1"/>
          </a:effectRef>
          <a:fontRef idx="minor">
            <a:schemeClr val="dk1"/>
          </a:fontRef>
        </p:style>
        <p:txBody>
          <a:bodyPr anchor="ctr"/>
          <a:lstStyle/>
          <a:p>
            <a:pPr algn="just">
              <a:defRPr/>
            </a:pPr>
            <a:r>
              <a:rPr lang="pt-PT" sz="2400" dirty="0" smtClean="0">
                <a:solidFill>
                  <a:schemeClr val="tx1"/>
                </a:solidFill>
                <a:latin typeface="Arial Narrow" pitchFamily="34" charset="0"/>
              </a:rPr>
              <a:t>Monitorar os processos </a:t>
            </a:r>
            <a:r>
              <a:rPr lang="pt-PT" sz="2400" dirty="0">
                <a:solidFill>
                  <a:schemeClr val="tx1"/>
                </a:solidFill>
                <a:latin typeface="Arial Narrow" pitchFamily="34" charset="0"/>
              </a:rPr>
              <a:t>de contratação </a:t>
            </a:r>
            <a:r>
              <a:rPr lang="pt-PT" sz="2400" dirty="0" smtClean="0">
                <a:solidFill>
                  <a:schemeClr val="tx1"/>
                </a:solidFill>
                <a:latin typeface="Arial Narrow" pitchFamily="34" charset="0"/>
              </a:rPr>
              <a:t>nos Distritos para posterior envio ao Tribunal Administrativo;</a:t>
            </a:r>
            <a:endParaRPr lang="pt-PT" sz="2400" dirty="0">
              <a:solidFill>
                <a:schemeClr val="tx1"/>
              </a:solidFill>
              <a:latin typeface="Arial Narrow" pitchFamily="34" charset="0"/>
            </a:endParaRPr>
          </a:p>
        </p:txBody>
      </p:sp>
    </p:spTree>
    <p:extLst>
      <p:ext uri="{BB962C8B-B14F-4D97-AF65-F5344CB8AC3E}">
        <p14:creationId xmlns:p14="http://schemas.microsoft.com/office/powerpoint/2010/main" val="1651292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214282" y="1484784"/>
            <a:ext cx="8715436" cy="5112568"/>
          </a:xfrm>
          <a:solidFill>
            <a:srgbClr val="00B050"/>
          </a:solidFill>
        </p:spPr>
        <p:txBody>
          <a:bodyPr>
            <a:normAutofit/>
          </a:bodyPr>
          <a:lstStyle/>
          <a:p>
            <a:pPr marL="0" indent="0" algn="just">
              <a:buNone/>
              <a:defRPr/>
            </a:pPr>
            <a:r>
              <a:rPr lang="pt-PT" sz="2800" dirty="0">
                <a:latin typeface="Arial Narrow" pitchFamily="34" charset="0"/>
              </a:rPr>
              <a:t>O processo de contratação de docentes para o presente ano lectivo esta a decorrer  em todos os </a:t>
            </a:r>
            <a:r>
              <a:rPr lang="pt-PT" sz="2800" dirty="0" smtClean="0">
                <a:latin typeface="Arial Narrow" pitchFamily="34" charset="0"/>
              </a:rPr>
              <a:t>distritos da Província em </a:t>
            </a:r>
            <a:r>
              <a:rPr lang="pt-PT" sz="2800" dirty="0">
                <a:latin typeface="Arial Narrow" pitchFamily="34" charset="0"/>
              </a:rPr>
              <a:t>função do cronograma deste processo, sendo que 99% da meta programada já está </a:t>
            </a:r>
            <a:r>
              <a:rPr lang="pt-PT" sz="2800" dirty="0" smtClean="0">
                <a:latin typeface="Arial Narrow" pitchFamily="34" charset="0"/>
              </a:rPr>
              <a:t>alcançada.</a:t>
            </a:r>
          </a:p>
          <a:p>
            <a:pPr marL="0" indent="0" algn="just">
              <a:buNone/>
              <a:defRPr/>
            </a:pPr>
            <a:endParaRPr lang="pt-PT" sz="2800" dirty="0">
              <a:latin typeface="Arial Narrow" pitchFamily="34" charset="0"/>
            </a:endParaRPr>
          </a:p>
          <a:p>
            <a:pPr marL="0" indent="0" algn="just">
              <a:buNone/>
              <a:defRPr/>
            </a:pPr>
            <a:r>
              <a:rPr lang="pt-PT" sz="2800" dirty="0" smtClean="0">
                <a:latin typeface="Arial Narrow" pitchFamily="34" charset="0"/>
              </a:rPr>
              <a:t>Entretanto, verifica-se um constrangimento </a:t>
            </a:r>
            <a:r>
              <a:rPr lang="pt-PT" sz="2800" dirty="0">
                <a:latin typeface="Arial Narrow" pitchFamily="34" charset="0"/>
              </a:rPr>
              <a:t>na contratação dos docentes de N3 </a:t>
            </a:r>
            <a:r>
              <a:rPr lang="pt-PT" sz="2800" dirty="0" smtClean="0">
                <a:latin typeface="Arial Narrow" pitchFamily="34" charset="0"/>
              </a:rPr>
              <a:t> e N1 e a DPEDHZ  continua a evidar esforços para junto de outras direcções de Educa</a:t>
            </a:r>
            <a:r>
              <a:rPr lang="pt-PT" sz="2800" dirty="0">
                <a:latin typeface="Arial Narrow" pitchFamily="34" charset="0"/>
              </a:rPr>
              <a:t>ção</a:t>
            </a:r>
            <a:r>
              <a:rPr lang="pt-PT" sz="2800" dirty="0" smtClean="0">
                <a:latin typeface="Arial Narrow" pitchFamily="34" charset="0"/>
              </a:rPr>
              <a:t> recrutar docentes para cobrir o défice. </a:t>
            </a:r>
          </a:p>
          <a:p>
            <a:pPr marL="0" indent="0" algn="just">
              <a:buNone/>
              <a:defRPr/>
            </a:pPr>
            <a:endParaRPr lang="pt-PT" sz="2800" dirty="0" smtClean="0">
              <a:latin typeface="Times New Roman" pitchFamily="18" charset="0"/>
              <a:cs typeface="Times New Roman" pitchFamily="18" charset="0"/>
            </a:endParaRPr>
          </a:p>
          <a:p>
            <a:pPr algn="just">
              <a:buNone/>
            </a:pPr>
            <a:endParaRPr lang="pt-PT" sz="3200" dirty="0" smtClean="0">
              <a:latin typeface="Times New Roman" pitchFamily="18" charset="0"/>
              <a:cs typeface="Times New Roman" pitchFamily="18" charset="0"/>
            </a:endParaRPr>
          </a:p>
          <a:p>
            <a:pPr>
              <a:buNone/>
            </a:pPr>
            <a:endParaRPr lang="pt-PT" sz="3200" dirty="0"/>
          </a:p>
        </p:txBody>
      </p:sp>
      <p:sp>
        <p:nvSpPr>
          <p:cNvPr id="4" name="Title 1"/>
          <p:cNvSpPr txBox="1">
            <a:spLocks/>
          </p:cNvSpPr>
          <p:nvPr/>
        </p:nvSpPr>
        <p:spPr>
          <a:xfrm>
            <a:off x="214282" y="214290"/>
            <a:ext cx="8715436" cy="838446"/>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lvl="0">
              <a:spcBef>
                <a:spcPct val="0"/>
              </a:spcBef>
              <a:defRPr/>
            </a:pPr>
            <a:r>
              <a:rPr lang="pt-PT" sz="32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p>
          <a:p>
            <a:pPr lvl="0">
              <a:spcBef>
                <a:spcPct val="0"/>
              </a:spcBef>
              <a:defRPr/>
            </a:pPr>
            <a:r>
              <a:rPr lang="pt-PT" sz="32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6. Considerações finais</a:t>
            </a:r>
            <a:br>
              <a:rPr lang="pt-PT" sz="32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br>
            <a:endParaRPr kumimoji="0" lang="en-US" sz="29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224" y="500042"/>
            <a:ext cx="7572428" cy="917596"/>
          </a:xfrm>
        </p:spPr>
        <p:txBody>
          <a:bodyPr>
            <a:normAutofit fontScale="90000"/>
          </a:bodyPr>
          <a:lstStyle/>
          <a:p>
            <a:pPr algn="l"/>
            <a:r>
              <a:rPr lang="pt-PT" sz="3200" b="1" dirty="0" smtClean="0">
                <a:latin typeface="Times New Roman" pitchFamily="18" charset="0"/>
                <a:cs typeface="Times New Roman" pitchFamily="18" charset="0"/>
              </a:rPr>
              <a:t/>
            </a:r>
            <a:br>
              <a:rPr lang="pt-PT" sz="3200" b="1" dirty="0" smtClean="0">
                <a:latin typeface="Times New Roman" pitchFamily="18" charset="0"/>
                <a:cs typeface="Times New Roman" pitchFamily="18" charset="0"/>
              </a:rPr>
            </a:br>
            <a:r>
              <a:rPr lang="pt-PT" sz="3200" dirty="0" smtClean="0">
                <a:latin typeface="Times New Roman" pitchFamily="18" charset="0"/>
                <a:cs typeface="Times New Roman" pitchFamily="18" charset="0"/>
              </a:rPr>
              <a:t> </a:t>
            </a:r>
            <a:endParaRPr lang="pt-PT" sz="3200" dirty="0">
              <a:latin typeface="Times New Roman" pitchFamily="18" charset="0"/>
              <a:cs typeface="Times New Roman" pitchFamily="18" charset="0"/>
            </a:endParaRPr>
          </a:p>
        </p:txBody>
      </p:sp>
      <p:sp>
        <p:nvSpPr>
          <p:cNvPr id="3" name="Marcador de Posição de Conteúdo 2"/>
          <p:cNvSpPr>
            <a:spLocks noGrp="1"/>
          </p:cNvSpPr>
          <p:nvPr>
            <p:ph idx="1"/>
          </p:nvPr>
        </p:nvSpPr>
        <p:spPr>
          <a:xfrm>
            <a:off x="214282" y="928670"/>
            <a:ext cx="8572560" cy="5715040"/>
          </a:xfrm>
        </p:spPr>
        <p:txBody>
          <a:bodyPr>
            <a:normAutofit/>
          </a:bodyPr>
          <a:lstStyle/>
          <a:p>
            <a:pPr algn="just">
              <a:buNone/>
            </a:pPr>
            <a:endParaRPr lang="pt-PT" sz="2800" dirty="0" smtClean="0">
              <a:latin typeface="Arial Narrow" pitchFamily="34" charset="0"/>
              <a:cs typeface="Times New Roman" pitchFamily="18" charset="0"/>
            </a:endParaRPr>
          </a:p>
          <a:p>
            <a:pPr algn="just">
              <a:buNone/>
            </a:pPr>
            <a:endParaRPr lang="pt-PT" sz="3600" dirty="0">
              <a:latin typeface="Times New Roman" pitchFamily="18" charset="0"/>
              <a:cs typeface="Times New Roman" pitchFamily="18" charset="0"/>
            </a:endParaRPr>
          </a:p>
        </p:txBody>
      </p:sp>
      <p:sp>
        <p:nvSpPr>
          <p:cNvPr id="4" name="Title 1"/>
          <p:cNvSpPr txBox="1">
            <a:spLocks/>
          </p:cNvSpPr>
          <p:nvPr/>
        </p:nvSpPr>
        <p:spPr>
          <a:xfrm>
            <a:off x="179512" y="214290"/>
            <a:ext cx="8784974" cy="662438"/>
          </a:xfrm>
          <a:prstGeom prst="rect">
            <a:avLst/>
          </a:prstGeom>
          <a:solidFill>
            <a:schemeClr val="tx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a:spcBef>
                <a:spcPct val="0"/>
              </a:spcBef>
              <a:defRPr/>
            </a:pP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Report  </a:t>
            </a: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fotografica</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Distribuicao</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de </a:t>
            </a: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Professores</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contratados</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vindos</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de </a:t>
            </a: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outras</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Provincias</a:t>
            </a:r>
            <a:endParaRPr kumimoji="0" lang="en-US"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cs typeface="Times New Roman" pitchFamily="18" charset="0"/>
            </a:endParaRPr>
          </a:p>
        </p:txBody>
      </p:sp>
      <p:sp>
        <p:nvSpPr>
          <p:cNvPr id="7" name="CaixaDeTexto 6"/>
          <p:cNvSpPr txBox="1"/>
          <p:nvPr/>
        </p:nvSpPr>
        <p:spPr>
          <a:xfrm>
            <a:off x="2500298" y="3000372"/>
            <a:ext cx="328614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PT" sz="1600" dirty="0" smtClean="0">
                <a:latin typeface="Arial Narrow" pitchFamily="34" charset="0"/>
              </a:rPr>
              <a:t>Cerim</a:t>
            </a:r>
            <a:r>
              <a:rPr lang="pt-PT" sz="1600" dirty="0" smtClean="0">
                <a:latin typeface="Arial Narrow" pitchFamily="34" charset="0"/>
                <a:cs typeface="Arial"/>
              </a:rPr>
              <a:t>ó</a:t>
            </a:r>
            <a:r>
              <a:rPr lang="pt-PT" sz="1600" dirty="0" smtClean="0">
                <a:latin typeface="Arial Narrow" pitchFamily="34" charset="0"/>
              </a:rPr>
              <a:t>nia de abertura </a:t>
            </a:r>
            <a:r>
              <a:rPr lang="pt-PT" sz="1600" dirty="0" err="1" smtClean="0">
                <a:latin typeface="Arial Narrow" pitchFamily="34" charset="0"/>
              </a:rPr>
              <a:t>FNJDE-Tete</a:t>
            </a:r>
            <a:r>
              <a:rPr lang="pt-PT" sz="1600" dirty="0" smtClean="0">
                <a:latin typeface="Arial Narrow" pitchFamily="34" charset="0"/>
              </a:rPr>
              <a:t> 2013</a:t>
            </a:r>
            <a:endParaRPr lang="pt-PT" sz="1600" dirty="0">
              <a:latin typeface="Arial Narrow" pitchFamily="34" charset="0"/>
            </a:endParaRPr>
          </a:p>
        </p:txBody>
      </p:sp>
      <p:sp>
        <p:nvSpPr>
          <p:cNvPr id="9" name="Content Placeholder 2"/>
          <p:cNvSpPr txBox="1">
            <a:spLocks/>
          </p:cNvSpPr>
          <p:nvPr/>
        </p:nvSpPr>
        <p:spPr>
          <a:xfrm>
            <a:off x="179513" y="1052736"/>
            <a:ext cx="8748464" cy="564291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algn="just" fontAlgn="auto">
              <a:spcAft>
                <a:spcPts val="0"/>
              </a:spcAft>
              <a:defRPr/>
            </a:pPr>
            <a:endParaRPr lang="pt-PT" sz="2200" dirty="0">
              <a:latin typeface="Arial Narrow" pitchFamily="34" charset="0"/>
            </a:endParaRPr>
          </a:p>
        </p:txBody>
      </p:sp>
      <p:pic>
        <p:nvPicPr>
          <p:cNvPr id="49155" name="Picture 3" descr="C:\Users\Kaunda\Desktop\2017\SECCOES DO GOVERNO 2017\6a Seeccao Ordinaria\fotos 1\16266052_1825587257661869_3218297104271411755_n.jpg"/>
          <p:cNvPicPr>
            <a:picLocks noChangeAspect="1" noChangeArrowheads="1"/>
          </p:cNvPicPr>
          <p:nvPr/>
        </p:nvPicPr>
        <p:blipFill>
          <a:blip r:embed="rId2" cstate="print"/>
          <a:srcRect/>
          <a:stretch>
            <a:fillRect/>
          </a:stretch>
        </p:blipFill>
        <p:spPr bwMode="auto">
          <a:xfrm>
            <a:off x="179512" y="1052736"/>
            <a:ext cx="4430866" cy="5590974"/>
          </a:xfrm>
          <a:prstGeom prst="rect">
            <a:avLst/>
          </a:prstGeom>
          <a:noFill/>
        </p:spPr>
      </p:pic>
      <p:pic>
        <p:nvPicPr>
          <p:cNvPr id="49156" name="Picture 4" descr="C:\Users\Kaunda\Desktop\2017\SECCOES DO GOVERNO 2017\6a Seeccao Ordinaria\fotos 1\16388039_1825587324328529_8677941220733794083_n.jpg"/>
          <p:cNvPicPr>
            <a:picLocks noChangeAspect="1" noChangeArrowheads="1"/>
          </p:cNvPicPr>
          <p:nvPr/>
        </p:nvPicPr>
        <p:blipFill>
          <a:blip r:embed="rId3" cstate="print"/>
          <a:srcRect/>
          <a:stretch>
            <a:fillRect/>
          </a:stretch>
        </p:blipFill>
        <p:spPr bwMode="auto">
          <a:xfrm>
            <a:off x="4572000" y="1052736"/>
            <a:ext cx="4355976" cy="5590974"/>
          </a:xfrm>
          <a:prstGeom prst="rect">
            <a:avLst/>
          </a:prstGeom>
          <a:noFill/>
        </p:spPr>
      </p:pic>
    </p:spTree>
    <p:extLst>
      <p:ext uri="{BB962C8B-B14F-4D97-AF65-F5344CB8AC3E}">
        <p14:creationId xmlns:p14="http://schemas.microsoft.com/office/powerpoint/2010/main" val="2818856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224" y="500042"/>
            <a:ext cx="7572428" cy="917596"/>
          </a:xfrm>
        </p:spPr>
        <p:txBody>
          <a:bodyPr>
            <a:normAutofit fontScale="90000"/>
          </a:bodyPr>
          <a:lstStyle/>
          <a:p>
            <a:pPr algn="l"/>
            <a:r>
              <a:rPr lang="pt-PT" sz="3200" b="1" dirty="0" smtClean="0">
                <a:latin typeface="Times New Roman" pitchFamily="18" charset="0"/>
                <a:cs typeface="Times New Roman" pitchFamily="18" charset="0"/>
              </a:rPr>
              <a:t/>
            </a:r>
            <a:br>
              <a:rPr lang="pt-PT" sz="3200" b="1" dirty="0" smtClean="0">
                <a:latin typeface="Times New Roman" pitchFamily="18" charset="0"/>
                <a:cs typeface="Times New Roman" pitchFamily="18" charset="0"/>
              </a:rPr>
            </a:br>
            <a:r>
              <a:rPr lang="pt-PT" sz="3200" dirty="0" smtClean="0">
                <a:latin typeface="Times New Roman" pitchFamily="18" charset="0"/>
                <a:cs typeface="Times New Roman" pitchFamily="18" charset="0"/>
              </a:rPr>
              <a:t> </a:t>
            </a:r>
            <a:endParaRPr lang="pt-PT" sz="3200" dirty="0">
              <a:latin typeface="Times New Roman" pitchFamily="18" charset="0"/>
              <a:cs typeface="Times New Roman" pitchFamily="18" charset="0"/>
            </a:endParaRPr>
          </a:p>
        </p:txBody>
      </p:sp>
      <p:sp>
        <p:nvSpPr>
          <p:cNvPr id="3" name="Marcador de Posição de Conteúdo 2"/>
          <p:cNvSpPr>
            <a:spLocks noGrp="1"/>
          </p:cNvSpPr>
          <p:nvPr>
            <p:ph idx="1"/>
          </p:nvPr>
        </p:nvSpPr>
        <p:spPr>
          <a:xfrm>
            <a:off x="214282" y="928670"/>
            <a:ext cx="8572560" cy="5715040"/>
          </a:xfrm>
        </p:spPr>
        <p:txBody>
          <a:bodyPr>
            <a:normAutofit/>
          </a:bodyPr>
          <a:lstStyle/>
          <a:p>
            <a:pPr algn="just">
              <a:buNone/>
            </a:pPr>
            <a:endParaRPr lang="pt-PT" sz="2800" dirty="0" smtClean="0">
              <a:latin typeface="Arial Narrow" pitchFamily="34" charset="0"/>
              <a:cs typeface="Times New Roman" pitchFamily="18" charset="0"/>
            </a:endParaRPr>
          </a:p>
          <a:p>
            <a:pPr algn="just">
              <a:buNone/>
            </a:pPr>
            <a:endParaRPr lang="pt-PT" sz="3600" dirty="0">
              <a:latin typeface="Times New Roman" pitchFamily="18" charset="0"/>
              <a:cs typeface="Times New Roman" pitchFamily="18" charset="0"/>
            </a:endParaRPr>
          </a:p>
        </p:txBody>
      </p:sp>
      <p:sp>
        <p:nvSpPr>
          <p:cNvPr id="4" name="Title 1"/>
          <p:cNvSpPr txBox="1">
            <a:spLocks/>
          </p:cNvSpPr>
          <p:nvPr/>
        </p:nvSpPr>
        <p:spPr>
          <a:xfrm>
            <a:off x="251521" y="214290"/>
            <a:ext cx="8678197" cy="823800"/>
          </a:xfrm>
          <a:prstGeom prst="rect">
            <a:avLst/>
          </a:prstGeom>
          <a:solidFill>
            <a:schemeClr val="tx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a:spcBef>
                <a:spcPct val="0"/>
              </a:spcBef>
              <a:defRPr/>
            </a:pP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Reportagem</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fotografica</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recepção de </a:t>
            </a: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Novos</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pt-PT"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Professores</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contratados</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nos</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Distritos</a:t>
            </a:r>
            <a:endParaRPr kumimoji="0" lang="en-US"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cs typeface="Times New Roman" pitchFamily="18" charset="0"/>
            </a:endParaRPr>
          </a:p>
        </p:txBody>
      </p:sp>
      <p:sp>
        <p:nvSpPr>
          <p:cNvPr id="7" name="CaixaDeTexto 6"/>
          <p:cNvSpPr txBox="1"/>
          <p:nvPr/>
        </p:nvSpPr>
        <p:spPr>
          <a:xfrm>
            <a:off x="2500298" y="3000372"/>
            <a:ext cx="328614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PT" sz="1600" dirty="0" smtClean="0">
                <a:latin typeface="Arial Narrow" pitchFamily="34" charset="0"/>
              </a:rPr>
              <a:t>Cerim</a:t>
            </a:r>
            <a:r>
              <a:rPr lang="pt-PT" sz="1600" dirty="0" smtClean="0">
                <a:latin typeface="Arial Narrow" pitchFamily="34" charset="0"/>
                <a:cs typeface="Arial"/>
              </a:rPr>
              <a:t>ó</a:t>
            </a:r>
            <a:r>
              <a:rPr lang="pt-PT" sz="1600" dirty="0" smtClean="0">
                <a:latin typeface="Arial Narrow" pitchFamily="34" charset="0"/>
              </a:rPr>
              <a:t>nia de abertura </a:t>
            </a:r>
            <a:r>
              <a:rPr lang="pt-PT" sz="1600" dirty="0" err="1" smtClean="0">
                <a:latin typeface="Arial Narrow" pitchFamily="34" charset="0"/>
              </a:rPr>
              <a:t>FNJDE-Tete</a:t>
            </a:r>
            <a:r>
              <a:rPr lang="pt-PT" sz="1600" dirty="0" smtClean="0">
                <a:latin typeface="Arial Narrow" pitchFamily="34" charset="0"/>
              </a:rPr>
              <a:t> 2013</a:t>
            </a:r>
            <a:endParaRPr lang="pt-PT" sz="1600" dirty="0">
              <a:latin typeface="Arial Narrow" pitchFamily="34" charset="0"/>
            </a:endParaRPr>
          </a:p>
        </p:txBody>
      </p:sp>
      <p:sp>
        <p:nvSpPr>
          <p:cNvPr id="9" name="Content Placeholder 2"/>
          <p:cNvSpPr txBox="1">
            <a:spLocks/>
          </p:cNvSpPr>
          <p:nvPr/>
        </p:nvSpPr>
        <p:spPr>
          <a:xfrm>
            <a:off x="251521" y="1268760"/>
            <a:ext cx="8678197" cy="5426892"/>
          </a:xfrm>
          <a:prstGeom prst="rect">
            <a:avLst/>
          </a:prstGeom>
          <a:solidFill>
            <a:srgbClr val="00B050"/>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algn="just" fontAlgn="auto">
              <a:spcAft>
                <a:spcPts val="0"/>
              </a:spcAft>
              <a:defRPr/>
            </a:pPr>
            <a:endParaRPr lang="pt-PT" sz="2200" dirty="0">
              <a:latin typeface="Arial Narrow" pitchFamily="34" charset="0"/>
            </a:endParaRPr>
          </a:p>
        </p:txBody>
      </p:sp>
      <p:pic>
        <p:nvPicPr>
          <p:cNvPr id="50178" name="Picture 2" descr="C:\Users\Kaunda\Desktop\2017\SECCOES DO GOVERNO 2017\6a Seeccao Ordinaria\fotos 1\gile recebcao n.jpg"/>
          <p:cNvPicPr>
            <a:picLocks noChangeAspect="1" noChangeArrowheads="1"/>
          </p:cNvPicPr>
          <p:nvPr/>
        </p:nvPicPr>
        <p:blipFill>
          <a:blip r:embed="rId2" cstate="print"/>
          <a:srcRect/>
          <a:stretch>
            <a:fillRect/>
          </a:stretch>
        </p:blipFill>
        <p:spPr bwMode="auto">
          <a:xfrm>
            <a:off x="217702" y="1440136"/>
            <a:ext cx="4786346" cy="3933080"/>
          </a:xfrm>
          <a:prstGeom prst="rect">
            <a:avLst/>
          </a:prstGeom>
          <a:ln>
            <a:noFill/>
          </a:ln>
          <a:effectLst>
            <a:softEdge rad="112500"/>
          </a:effectLst>
        </p:spPr>
      </p:pic>
      <p:pic>
        <p:nvPicPr>
          <p:cNvPr id="50179" name="Picture 3" descr="C:\Users\Kaunda\Desktop\2017\SECCOES DO GOVERNO 2017\6a Seeccao Ordinaria\fotos 1\qlm prof.jpg"/>
          <p:cNvPicPr>
            <a:picLocks noChangeAspect="1" noChangeArrowheads="1"/>
          </p:cNvPicPr>
          <p:nvPr/>
        </p:nvPicPr>
        <p:blipFill>
          <a:blip r:embed="rId3" cstate="print"/>
          <a:srcRect/>
          <a:stretch>
            <a:fillRect/>
          </a:stretch>
        </p:blipFill>
        <p:spPr bwMode="auto">
          <a:xfrm>
            <a:off x="4860032" y="1452234"/>
            <a:ext cx="4002808" cy="3920982"/>
          </a:xfrm>
          <a:prstGeom prst="rect">
            <a:avLst/>
          </a:prstGeom>
          <a:ln>
            <a:noFill/>
          </a:ln>
          <a:effectLst>
            <a:softEdge rad="112500"/>
          </a:effectLst>
        </p:spPr>
      </p:pic>
      <p:sp>
        <p:nvSpPr>
          <p:cNvPr id="10" name="Rectângulo arredondado 9"/>
          <p:cNvSpPr/>
          <p:nvPr/>
        </p:nvSpPr>
        <p:spPr>
          <a:xfrm>
            <a:off x="1331640" y="5661248"/>
            <a:ext cx="309634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smtClean="0"/>
              <a:t>GIL</a:t>
            </a:r>
            <a:r>
              <a:rPr lang="pt-PT" sz="1600" dirty="0" smtClean="0">
                <a:latin typeface="Arial Narrow"/>
              </a:rPr>
              <a:t>É</a:t>
            </a:r>
            <a:endParaRPr lang="pt-PT" sz="1600" dirty="0"/>
          </a:p>
        </p:txBody>
      </p:sp>
      <p:sp>
        <p:nvSpPr>
          <p:cNvPr id="11" name="Rectângulo arredondado 10"/>
          <p:cNvSpPr/>
          <p:nvPr/>
        </p:nvSpPr>
        <p:spPr>
          <a:xfrm>
            <a:off x="5580112" y="5661248"/>
            <a:ext cx="309634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QUELIMANE</a:t>
            </a:r>
            <a:endParaRPr lang="pt-PT" dirty="0"/>
          </a:p>
        </p:txBody>
      </p:sp>
    </p:spTree>
    <p:extLst>
      <p:ext uri="{BB962C8B-B14F-4D97-AF65-F5344CB8AC3E}">
        <p14:creationId xmlns:p14="http://schemas.microsoft.com/office/powerpoint/2010/main" val="2818856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224" y="500042"/>
            <a:ext cx="7572428" cy="917596"/>
          </a:xfrm>
        </p:spPr>
        <p:txBody>
          <a:bodyPr>
            <a:normAutofit fontScale="90000"/>
          </a:bodyPr>
          <a:lstStyle/>
          <a:p>
            <a:pPr algn="l"/>
            <a:r>
              <a:rPr lang="pt-PT" sz="3200" b="1" dirty="0" smtClean="0">
                <a:latin typeface="Times New Roman" pitchFamily="18" charset="0"/>
                <a:cs typeface="Times New Roman" pitchFamily="18" charset="0"/>
              </a:rPr>
              <a:t/>
            </a:r>
            <a:br>
              <a:rPr lang="pt-PT" sz="3200" b="1" dirty="0" smtClean="0">
                <a:latin typeface="Times New Roman" pitchFamily="18" charset="0"/>
                <a:cs typeface="Times New Roman" pitchFamily="18" charset="0"/>
              </a:rPr>
            </a:br>
            <a:r>
              <a:rPr lang="pt-PT" sz="3200" dirty="0" smtClean="0">
                <a:latin typeface="Times New Roman" pitchFamily="18" charset="0"/>
                <a:cs typeface="Times New Roman" pitchFamily="18" charset="0"/>
              </a:rPr>
              <a:t> </a:t>
            </a:r>
            <a:endParaRPr lang="pt-PT" sz="3200" dirty="0">
              <a:latin typeface="Times New Roman" pitchFamily="18" charset="0"/>
              <a:cs typeface="Times New Roman" pitchFamily="18" charset="0"/>
            </a:endParaRPr>
          </a:p>
        </p:txBody>
      </p:sp>
      <p:sp>
        <p:nvSpPr>
          <p:cNvPr id="3" name="Marcador de Posição de Conteúdo 2"/>
          <p:cNvSpPr>
            <a:spLocks noGrp="1"/>
          </p:cNvSpPr>
          <p:nvPr>
            <p:ph idx="1"/>
          </p:nvPr>
        </p:nvSpPr>
        <p:spPr>
          <a:xfrm>
            <a:off x="214282" y="928670"/>
            <a:ext cx="8572560" cy="5715040"/>
          </a:xfrm>
        </p:spPr>
        <p:txBody>
          <a:bodyPr>
            <a:normAutofit/>
          </a:bodyPr>
          <a:lstStyle/>
          <a:p>
            <a:pPr algn="just">
              <a:buNone/>
            </a:pPr>
            <a:endParaRPr lang="pt-PT" sz="2800" dirty="0" smtClean="0">
              <a:latin typeface="Arial Narrow" pitchFamily="34" charset="0"/>
              <a:cs typeface="Times New Roman" pitchFamily="18" charset="0"/>
            </a:endParaRPr>
          </a:p>
          <a:p>
            <a:pPr algn="just">
              <a:buNone/>
            </a:pPr>
            <a:endParaRPr lang="pt-PT" sz="3600" dirty="0">
              <a:latin typeface="Times New Roman" pitchFamily="18" charset="0"/>
              <a:cs typeface="Times New Roman" pitchFamily="18" charset="0"/>
            </a:endParaRPr>
          </a:p>
        </p:txBody>
      </p:sp>
      <p:sp>
        <p:nvSpPr>
          <p:cNvPr id="4" name="Title 1"/>
          <p:cNvSpPr txBox="1">
            <a:spLocks/>
          </p:cNvSpPr>
          <p:nvPr/>
        </p:nvSpPr>
        <p:spPr>
          <a:xfrm>
            <a:off x="251521" y="214290"/>
            <a:ext cx="8642700" cy="792088"/>
          </a:xfrm>
          <a:prstGeom prst="rect">
            <a:avLst/>
          </a:prstGeom>
          <a:solidFill>
            <a:schemeClr val="tx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a:spcBef>
                <a:spcPct val="0"/>
              </a:spcBef>
              <a:defRPr/>
            </a:pP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Reportagem</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fotografica</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recepção de </a:t>
            </a: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Novos</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pt-PT"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Professores</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contratados</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nos</a:t>
            </a:r>
            <a:r>
              <a:rPr lang="en-US"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Distritos</a:t>
            </a:r>
            <a:endParaRPr kumimoji="0" lang="en-US"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cs typeface="Times New Roman" pitchFamily="18" charset="0"/>
            </a:endParaRPr>
          </a:p>
        </p:txBody>
      </p:sp>
      <p:sp>
        <p:nvSpPr>
          <p:cNvPr id="7" name="CaixaDeTexto 6"/>
          <p:cNvSpPr txBox="1"/>
          <p:nvPr/>
        </p:nvSpPr>
        <p:spPr>
          <a:xfrm>
            <a:off x="2500298" y="3000372"/>
            <a:ext cx="328614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PT" sz="1600" dirty="0" smtClean="0">
                <a:latin typeface="Arial Narrow" pitchFamily="34" charset="0"/>
              </a:rPr>
              <a:t>Cerim</a:t>
            </a:r>
            <a:r>
              <a:rPr lang="pt-PT" sz="1600" dirty="0" smtClean="0">
                <a:latin typeface="Arial Narrow" pitchFamily="34" charset="0"/>
                <a:cs typeface="Arial"/>
              </a:rPr>
              <a:t>ó</a:t>
            </a:r>
            <a:r>
              <a:rPr lang="pt-PT" sz="1600" dirty="0" smtClean="0">
                <a:latin typeface="Arial Narrow" pitchFamily="34" charset="0"/>
              </a:rPr>
              <a:t>nia de abertura </a:t>
            </a:r>
            <a:r>
              <a:rPr lang="pt-PT" sz="1600" dirty="0" err="1" smtClean="0">
                <a:latin typeface="Arial Narrow" pitchFamily="34" charset="0"/>
              </a:rPr>
              <a:t>FNJDE-Tete</a:t>
            </a:r>
            <a:r>
              <a:rPr lang="pt-PT" sz="1600" dirty="0" smtClean="0">
                <a:latin typeface="Arial Narrow" pitchFamily="34" charset="0"/>
              </a:rPr>
              <a:t> 2013</a:t>
            </a:r>
            <a:endParaRPr lang="pt-PT" sz="1600" dirty="0">
              <a:latin typeface="Arial Narrow" pitchFamily="34" charset="0"/>
            </a:endParaRPr>
          </a:p>
        </p:txBody>
      </p:sp>
      <p:sp>
        <p:nvSpPr>
          <p:cNvPr id="9" name="Content Placeholder 2"/>
          <p:cNvSpPr txBox="1">
            <a:spLocks/>
          </p:cNvSpPr>
          <p:nvPr/>
        </p:nvSpPr>
        <p:spPr>
          <a:xfrm>
            <a:off x="323528" y="1196752"/>
            <a:ext cx="8570693" cy="5472608"/>
          </a:xfrm>
          <a:prstGeom prst="rect">
            <a:avLst/>
          </a:prstGeom>
          <a:solidFill>
            <a:srgbClr val="00B050"/>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algn="just" fontAlgn="auto">
              <a:spcAft>
                <a:spcPts val="0"/>
              </a:spcAft>
              <a:defRPr/>
            </a:pPr>
            <a:endParaRPr lang="pt-PT" sz="2200" dirty="0">
              <a:latin typeface="Arial Narrow" pitchFamily="34" charset="0"/>
            </a:endParaRPr>
          </a:p>
        </p:txBody>
      </p:sp>
      <p:sp>
        <p:nvSpPr>
          <p:cNvPr id="10" name="Rectângulo arredondado 9"/>
          <p:cNvSpPr/>
          <p:nvPr/>
        </p:nvSpPr>
        <p:spPr>
          <a:xfrm>
            <a:off x="4644008" y="1628800"/>
            <a:ext cx="3888432" cy="23762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sz="2400" dirty="0" smtClean="0"/>
              <a:t>Recepção de Professores recém contratados no Distrito de Molumbo pela Excelentíssima Sra. Administradora do Distrito</a:t>
            </a:r>
            <a:endParaRPr lang="pt-PT" sz="2400" dirty="0"/>
          </a:p>
        </p:txBody>
      </p:sp>
      <p:pic>
        <p:nvPicPr>
          <p:cNvPr id="54274" name="Picture 2"/>
          <p:cNvPicPr>
            <a:picLocks noChangeAspect="1" noChangeArrowheads="1"/>
          </p:cNvPicPr>
          <p:nvPr/>
        </p:nvPicPr>
        <p:blipFill>
          <a:blip r:embed="rId2" cstate="print"/>
          <a:srcRect/>
          <a:stretch>
            <a:fillRect/>
          </a:stretch>
        </p:blipFill>
        <p:spPr bwMode="auto">
          <a:xfrm>
            <a:off x="485546" y="1196752"/>
            <a:ext cx="3942438" cy="5256584"/>
          </a:xfrm>
          <a:prstGeom prst="rect">
            <a:avLst/>
          </a:prstGeom>
          <a:noFill/>
          <a:ln w="9525">
            <a:noFill/>
            <a:miter lim="800000"/>
            <a:headEnd/>
            <a:tailEnd/>
          </a:ln>
        </p:spPr>
      </p:pic>
      <p:sp>
        <p:nvSpPr>
          <p:cNvPr id="11" name="Title 1"/>
          <p:cNvSpPr txBox="1">
            <a:spLocks/>
          </p:cNvSpPr>
          <p:nvPr/>
        </p:nvSpPr>
        <p:spPr bwMode="auto">
          <a:xfrm>
            <a:off x="4572000" y="4437112"/>
            <a:ext cx="4176464" cy="2016224"/>
          </a:xfrm>
          <a:prstGeom prst="rect">
            <a:avLst/>
          </a:prstGeom>
          <a:solidFill>
            <a:srgbClr val="BF0000"/>
          </a:solidFill>
          <a:ln>
            <a:solidFill>
              <a:srgbClr val="FF0000"/>
            </a:solidFill>
          </a:ln>
          <a:effectLst>
            <a:outerShdw blurRad="66675" dist="190500" dir="5400000" algn="tl" rotWithShape="0">
              <a:prstClr val="black">
                <a:alpha val="36000"/>
              </a:prstClr>
            </a:outerShdw>
          </a:effectLst>
          <a:extLst>
            <a:ext uri="{FAA26D3D-D897-4be2-8F04-BA451C77F1D7}"/>
          </a:extLst>
        </p:spPr>
        <p:txBody>
          <a:bodyPr lIns="35717" tIns="35717" rIns="35717" bIns="35717" anchor="ctr"/>
          <a:lstStyle>
            <a:lvl1pPr algn="ctr" defTabSz="584200" rtl="0" eaLnBrk="0" fontAlgn="base" hangingPunct="0">
              <a:spcBef>
                <a:spcPct val="0"/>
              </a:spcBef>
              <a:spcAft>
                <a:spcPct val="0"/>
              </a:spcAft>
              <a:defRPr sz="8000">
                <a:solidFill>
                  <a:srgbClr val="000000"/>
                </a:solidFill>
                <a:latin typeface="+mj-lt"/>
                <a:ea typeface="MS PGothic" pitchFamily="34" charset="-128"/>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MS PGothic" pitchFamily="34" charset="-128"/>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a:lstStyle>
          <a:p>
            <a:pPr>
              <a:defRPr/>
            </a:pPr>
            <a:r>
              <a:rPr lang="pt-PT" sz="6200" b="1" dirty="0" smtClean="0">
                <a:solidFill>
                  <a:schemeClr val="bg1"/>
                </a:solidFill>
                <a:effectLst>
                  <a:innerShdw blurRad="63500" dist="50800" dir="13500000">
                    <a:prstClr val="black">
                      <a:alpha val="50000"/>
                    </a:prstClr>
                  </a:innerShdw>
                </a:effectLst>
                <a:latin typeface="Calibri"/>
                <a:ea typeface="MS PGothic" charset="0"/>
                <a:cs typeface="Calibri"/>
              </a:rPr>
              <a:t> </a:t>
            </a:r>
            <a:r>
              <a:rPr lang="pt-PT" sz="4000" b="1" dirty="0" smtClean="0">
                <a:solidFill>
                  <a:schemeClr val="bg1"/>
                </a:solidFill>
                <a:effectLst>
                  <a:innerShdw blurRad="63500" dist="50800" dir="13500000">
                    <a:prstClr val="black">
                      <a:alpha val="50000"/>
                    </a:prstClr>
                  </a:innerShdw>
                </a:effectLst>
                <a:latin typeface="Calibri"/>
                <a:ea typeface="MS PGothic" charset="0"/>
                <a:cs typeface="Calibri"/>
              </a:rPr>
              <a:t>Pela atenção dispensada </a:t>
            </a:r>
          </a:p>
          <a:p>
            <a:pPr>
              <a:defRPr/>
            </a:pPr>
            <a:r>
              <a:rPr lang="pt-PT" sz="4000" b="1" dirty="0" smtClean="0">
                <a:solidFill>
                  <a:schemeClr val="bg1"/>
                </a:solidFill>
                <a:effectLst>
                  <a:innerShdw blurRad="63500" dist="50800" dir="13500000">
                    <a:prstClr val="black">
                      <a:alpha val="50000"/>
                    </a:prstClr>
                  </a:innerShdw>
                </a:effectLst>
                <a:latin typeface="Calibri"/>
                <a:ea typeface="MS PGothic" charset="0"/>
                <a:cs typeface="Calibri"/>
              </a:rPr>
              <a:t>Muito Obrigado</a:t>
            </a:r>
            <a:endParaRPr lang="pt-PT" sz="4000" b="1" dirty="0">
              <a:solidFill>
                <a:schemeClr val="bg1"/>
              </a:solidFill>
              <a:effectLst>
                <a:innerShdw blurRad="63500" dist="50800" dir="13500000">
                  <a:prstClr val="black">
                    <a:alpha val="50000"/>
                  </a:prstClr>
                </a:innerShdw>
              </a:effectLst>
              <a:latin typeface="Calibri"/>
              <a:ea typeface="MS PGothic" charset="0"/>
              <a:cs typeface="Calibri"/>
            </a:endParaRPr>
          </a:p>
        </p:txBody>
      </p:sp>
    </p:spTree>
    <p:extLst>
      <p:ext uri="{BB962C8B-B14F-4D97-AF65-F5344CB8AC3E}">
        <p14:creationId xmlns:p14="http://schemas.microsoft.com/office/powerpoint/2010/main" val="2818856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188640"/>
            <a:ext cx="8299647" cy="720080"/>
          </a:xfrm>
          <a:solidFill>
            <a:schemeClr val="accent1">
              <a:lumMod val="60000"/>
              <a:lumOff val="40000"/>
            </a:schemeClr>
          </a:solidFill>
        </p:spPr>
        <p:style>
          <a:lnRef idx="2">
            <a:schemeClr val="accent5"/>
          </a:lnRef>
          <a:fillRef idx="1">
            <a:schemeClr val="lt1"/>
          </a:fillRef>
          <a:effectRef idx="0">
            <a:schemeClr val="accent5"/>
          </a:effectRef>
          <a:fontRef idx="minor">
            <a:schemeClr val="dk1"/>
          </a:fontRef>
        </p:style>
        <p:txBody>
          <a:bodyPr rtlCol="0">
            <a:noAutofit/>
          </a:bodyPr>
          <a:lstStyle/>
          <a:p>
            <a:pPr eaLnBrk="1" fontAlgn="auto" hangingPunct="1">
              <a:spcAft>
                <a:spcPts val="0"/>
              </a:spcAft>
              <a:defRPr/>
            </a:pPr>
            <a:r>
              <a:rPr lang="en-US" sz="30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ESTRUTURA DA APRESENTAÇÃO</a:t>
            </a:r>
            <a:endParaRPr lang="en-US" sz="3000" b="1" dirty="0">
              <a:solidFill>
                <a:srgbClr val="FF0000"/>
              </a:solidFill>
              <a:effectLst>
                <a:outerShdw blurRad="38100" dist="38100" dir="2700000" algn="tl">
                  <a:srgbClr val="000000">
                    <a:alpha val="43137"/>
                  </a:srgbClr>
                </a:outerShdw>
              </a:effectLst>
              <a:latin typeface="Arial Narrow" pitchFamily="34" charset="0"/>
              <a:cs typeface="Times New Roman" pitchFamily="18" charset="0"/>
            </a:endParaRPr>
          </a:p>
        </p:txBody>
      </p:sp>
      <p:sp>
        <p:nvSpPr>
          <p:cNvPr id="3" name="Content Placeholder 2"/>
          <p:cNvSpPr>
            <a:spLocks noGrp="1"/>
          </p:cNvSpPr>
          <p:nvPr>
            <p:ph idx="1"/>
          </p:nvPr>
        </p:nvSpPr>
        <p:spPr>
          <a:xfrm>
            <a:off x="539553" y="1700808"/>
            <a:ext cx="8299648" cy="4824536"/>
          </a:xfrm>
          <a:solidFill>
            <a:srgbClr val="92D050"/>
          </a:solidFill>
        </p:spPr>
        <p:style>
          <a:lnRef idx="2">
            <a:schemeClr val="accent5"/>
          </a:lnRef>
          <a:fillRef idx="1">
            <a:schemeClr val="lt1"/>
          </a:fillRef>
          <a:effectRef idx="0">
            <a:schemeClr val="accent5"/>
          </a:effectRef>
          <a:fontRef idx="minor">
            <a:schemeClr val="dk1"/>
          </a:fontRef>
        </p:style>
        <p:txBody>
          <a:bodyPr rtlCol="0">
            <a:noAutofit/>
          </a:bodyPr>
          <a:lstStyle/>
          <a:p>
            <a:pPr marL="742950" indent="-742950" algn="just" eaLnBrk="1" fontAlgn="auto" hangingPunct="1">
              <a:lnSpc>
                <a:spcPct val="150000"/>
              </a:lnSpc>
              <a:spcAft>
                <a:spcPts val="0"/>
              </a:spcAft>
              <a:buAutoNum type="arabicPeriod"/>
              <a:defRPr/>
            </a:pPr>
            <a:r>
              <a:rPr lang="pt-PT" sz="2000" dirty="0" smtClean="0">
                <a:solidFill>
                  <a:schemeClr val="tx1"/>
                </a:solidFill>
                <a:effectLst>
                  <a:outerShdw blurRad="38100" dist="38100" dir="2700000" algn="tl">
                    <a:srgbClr val="000000">
                      <a:alpha val="43137"/>
                    </a:srgbClr>
                  </a:outerShdw>
                </a:effectLst>
                <a:latin typeface="Arial Narrow" pitchFamily="34" charset="0"/>
                <a:cs typeface="Times New Roman" pitchFamily="18" charset="0"/>
              </a:rPr>
              <a:t>Introdução</a:t>
            </a:r>
          </a:p>
          <a:p>
            <a:pPr marL="742950" indent="-742950" algn="just" eaLnBrk="1" fontAlgn="auto" hangingPunct="1">
              <a:lnSpc>
                <a:spcPct val="150000"/>
              </a:lnSpc>
              <a:spcAft>
                <a:spcPts val="0"/>
              </a:spcAft>
              <a:buAutoNum type="arabicPeriod"/>
              <a:defRPr/>
            </a:pPr>
            <a:r>
              <a:rPr lang="pt-PT" sz="2000" dirty="0" smtClean="0">
                <a:effectLst>
                  <a:outerShdw blurRad="38100" dist="38100" dir="2700000" algn="tl">
                    <a:srgbClr val="000000">
                      <a:alpha val="43137"/>
                    </a:srgbClr>
                  </a:outerShdw>
                </a:effectLst>
                <a:latin typeface="Arial Narrow" pitchFamily="34" charset="0"/>
                <a:cs typeface="Arial" pitchFamily="34" charset="0"/>
              </a:rPr>
              <a:t>Metas de contratação</a:t>
            </a:r>
          </a:p>
          <a:p>
            <a:pPr marL="742950" indent="-742950" algn="just" eaLnBrk="1" fontAlgn="auto" hangingPunct="1">
              <a:lnSpc>
                <a:spcPct val="150000"/>
              </a:lnSpc>
              <a:spcAft>
                <a:spcPts val="0"/>
              </a:spcAft>
              <a:buAutoNum type="arabicPeriod"/>
              <a:defRPr/>
            </a:pPr>
            <a:r>
              <a:rPr lang="pt-PT" sz="2000" dirty="0" smtClean="0">
                <a:effectLst>
                  <a:outerShdw blurRad="38100" dist="38100" dir="2700000" algn="tl">
                    <a:srgbClr val="000000">
                      <a:alpha val="43137"/>
                    </a:srgbClr>
                  </a:outerShdw>
                </a:effectLst>
                <a:latin typeface="Arial Narrow" pitchFamily="34" charset="0"/>
                <a:cs typeface="Arial" pitchFamily="34" charset="0"/>
              </a:rPr>
              <a:t>Processo de contratação</a:t>
            </a:r>
          </a:p>
          <a:p>
            <a:pPr marL="742950" indent="-742950" algn="just" eaLnBrk="1" fontAlgn="auto" hangingPunct="1">
              <a:lnSpc>
                <a:spcPct val="150000"/>
              </a:lnSpc>
              <a:spcAft>
                <a:spcPts val="0"/>
              </a:spcAft>
              <a:buAutoNum type="arabicPeriod"/>
              <a:defRPr/>
            </a:pPr>
            <a:r>
              <a:rPr lang="pt-PT" sz="2000" dirty="0" smtClean="0">
                <a:effectLst>
                  <a:outerShdw blurRad="38100" dist="38100" dir="2700000" algn="tl">
                    <a:srgbClr val="000000">
                      <a:alpha val="43137"/>
                    </a:srgbClr>
                  </a:outerShdw>
                </a:effectLst>
                <a:latin typeface="Arial Narrow" pitchFamily="34" charset="0"/>
                <a:cs typeface="Arial" pitchFamily="34" charset="0"/>
              </a:rPr>
              <a:t>Estágio actual do processo de contratação</a:t>
            </a:r>
          </a:p>
          <a:p>
            <a:pPr marL="742950" indent="-742950" algn="just" eaLnBrk="1" fontAlgn="auto" hangingPunct="1">
              <a:lnSpc>
                <a:spcPct val="150000"/>
              </a:lnSpc>
              <a:spcAft>
                <a:spcPts val="0"/>
              </a:spcAft>
              <a:buAutoNum type="arabicPeriod"/>
              <a:defRPr/>
            </a:pPr>
            <a:r>
              <a:rPr lang="pt-PT" sz="2000" dirty="0" smtClean="0">
                <a:effectLst>
                  <a:outerShdw blurRad="38100" dist="38100" dir="2700000" algn="tl">
                    <a:srgbClr val="000000">
                      <a:alpha val="43137"/>
                    </a:srgbClr>
                  </a:outerShdw>
                </a:effectLst>
                <a:latin typeface="Arial Narrow" pitchFamily="34" charset="0"/>
                <a:cs typeface="Arial" pitchFamily="34" charset="0"/>
              </a:rPr>
              <a:t>Pagamento de salários</a:t>
            </a:r>
          </a:p>
          <a:p>
            <a:pPr marL="742950" indent="-742950" algn="just" eaLnBrk="1" fontAlgn="auto" hangingPunct="1">
              <a:lnSpc>
                <a:spcPct val="150000"/>
              </a:lnSpc>
              <a:spcAft>
                <a:spcPts val="0"/>
              </a:spcAft>
              <a:buAutoNum type="arabicPeriod"/>
              <a:defRPr/>
            </a:pPr>
            <a:r>
              <a:rPr lang="pt-PT" sz="2000" dirty="0" smtClean="0">
                <a:effectLst>
                  <a:outerShdw blurRad="38100" dist="38100" dir="2700000" algn="tl">
                    <a:srgbClr val="000000">
                      <a:alpha val="43137"/>
                    </a:srgbClr>
                  </a:outerShdw>
                </a:effectLst>
                <a:latin typeface="Arial Narrow" pitchFamily="34" charset="0"/>
                <a:cs typeface="Arial" pitchFamily="34" charset="0"/>
              </a:rPr>
              <a:t>Constrangimentos</a:t>
            </a:r>
          </a:p>
          <a:p>
            <a:pPr marL="742950" indent="-742950" algn="just" eaLnBrk="1" fontAlgn="auto" hangingPunct="1">
              <a:lnSpc>
                <a:spcPct val="150000"/>
              </a:lnSpc>
              <a:spcAft>
                <a:spcPts val="0"/>
              </a:spcAft>
              <a:buAutoNum type="arabicPeriod"/>
              <a:defRPr/>
            </a:pPr>
            <a:r>
              <a:rPr lang="pt-PT" sz="2000" dirty="0" smtClean="0">
                <a:effectLst>
                  <a:outerShdw blurRad="38100" dist="38100" dir="2700000" algn="tl">
                    <a:srgbClr val="000000">
                      <a:alpha val="43137"/>
                    </a:srgbClr>
                  </a:outerShdw>
                </a:effectLst>
                <a:latin typeface="Arial Narrow" pitchFamily="34" charset="0"/>
                <a:cs typeface="Arial" pitchFamily="34" charset="0"/>
              </a:rPr>
              <a:t>Medidas  em curso</a:t>
            </a:r>
          </a:p>
          <a:p>
            <a:pPr marL="742950" indent="-742950" eaLnBrk="1" fontAlgn="auto" hangingPunct="1">
              <a:lnSpc>
                <a:spcPct val="150000"/>
              </a:lnSpc>
              <a:spcAft>
                <a:spcPts val="0"/>
              </a:spcAft>
              <a:buAutoNum type="arabicPeriod"/>
              <a:defRPr/>
            </a:pPr>
            <a:r>
              <a:rPr lang="pt-PT" sz="2000" dirty="0" smtClean="0">
                <a:effectLst>
                  <a:outerShdw blurRad="38100" dist="38100" dir="2700000" algn="tl">
                    <a:srgbClr val="000000">
                      <a:alpha val="43137"/>
                    </a:srgbClr>
                  </a:outerShdw>
                </a:effectLst>
                <a:latin typeface="Arial Narrow" pitchFamily="34" charset="0"/>
                <a:cs typeface="Times New Roman" pitchFamily="18" charset="0"/>
              </a:rPr>
              <a:t>Considerações finai</a:t>
            </a:r>
            <a:r>
              <a:rPr lang="pt-PT" sz="2500" dirty="0" smtClean="0">
                <a:effectLst>
                  <a:outerShdw blurRad="38100" dist="38100" dir="2700000" algn="tl">
                    <a:srgbClr val="000000">
                      <a:alpha val="43137"/>
                    </a:srgbClr>
                  </a:outerShdw>
                </a:effectLst>
                <a:latin typeface="Arial Narrow" pitchFamily="34" charset="0"/>
                <a:cs typeface="Times New Roman" pitchFamily="18" charset="0"/>
              </a:rPr>
              <a:t>s </a:t>
            </a:r>
            <a:r>
              <a:rPr lang="pt-PT" sz="2500" dirty="0">
                <a:latin typeface="Arial Narrow" pitchFamily="34" charset="0"/>
                <a:cs typeface="Times New Roman" pitchFamily="18" charset="0"/>
              </a:rPr>
              <a:t/>
            </a:r>
            <a:br>
              <a:rPr lang="pt-PT" sz="2500" dirty="0">
                <a:latin typeface="Arial Narrow" pitchFamily="34" charset="0"/>
                <a:cs typeface="Times New Roman" pitchFamily="18" charset="0"/>
              </a:rPr>
            </a:br>
            <a:endParaRPr lang="pt-PT" sz="2500" dirty="0" smtClean="0">
              <a:latin typeface="Arial Narrow" pitchFamily="34" charset="0"/>
              <a:cs typeface="Times New Roman" pitchFamily="18" charset="0"/>
            </a:endParaRPr>
          </a:p>
          <a:p>
            <a:pPr marL="742950" indent="-742950">
              <a:buNone/>
              <a:defRPr/>
            </a:pPr>
            <a:endParaRPr lang="pt-PT" sz="3600" dirty="0" smtClean="0">
              <a:latin typeface="Times New Roman" pitchFamily="18" charset="0"/>
              <a:cs typeface="Times New Roman" pitchFamily="18" charset="0"/>
            </a:endParaRPr>
          </a:p>
          <a:p>
            <a:pPr marL="742950" indent="-742950">
              <a:buFont typeface="Arial" charset="0"/>
              <a:buAutoNum type="arabicPeriod"/>
              <a:defRPr/>
            </a:pPr>
            <a:endParaRPr lang="en-US" sz="3600" dirty="0" smtClean="0">
              <a:solidFill>
                <a:schemeClr val="tx1"/>
              </a:solidFill>
              <a:latin typeface="Arial Narrow" pitchFamily="34" charset="0"/>
              <a:cs typeface="Times New Roman" pitchFamily="18" charset="0"/>
            </a:endParaRPr>
          </a:p>
          <a:p>
            <a:pPr marL="742950" indent="-742950">
              <a:buFont typeface="Arial" charset="0"/>
              <a:buAutoNum type="arabicPeriod"/>
              <a:defRPr/>
            </a:pPr>
            <a:endParaRPr lang="pt-PT" sz="3600" dirty="0" smtClean="0">
              <a:solidFill>
                <a:schemeClr val="tx1"/>
              </a:solidFill>
              <a:latin typeface="Arial Narrow" pitchFamily="34" charset="0"/>
              <a:cs typeface="Times New Roman" pitchFamily="18" charset="0"/>
            </a:endParaRPr>
          </a:p>
          <a:p>
            <a:pPr eaLnBrk="1" fontAlgn="auto" hangingPunct="1">
              <a:lnSpc>
                <a:spcPct val="150000"/>
              </a:lnSpc>
              <a:spcAft>
                <a:spcPts val="0"/>
              </a:spcAft>
              <a:buFont typeface="Arial" pitchFamily="34" charset="0"/>
              <a:buNone/>
              <a:defRPr/>
            </a:pPr>
            <a:r>
              <a:rPr lang="pt-PT" sz="3600" dirty="0" smtClean="0">
                <a:solidFill>
                  <a:schemeClr val="tx1"/>
                </a:solidFill>
                <a:latin typeface="Arial Narrow" pitchFamily="34" charset="0"/>
                <a:cs typeface="Times New Roman" pitchFamily="18" charset="0"/>
              </a:rPr>
              <a:t>	</a:t>
            </a:r>
          </a:p>
          <a:p>
            <a:pPr eaLnBrk="1" fontAlgn="auto" hangingPunct="1">
              <a:lnSpc>
                <a:spcPct val="150000"/>
              </a:lnSpc>
              <a:spcAft>
                <a:spcPts val="0"/>
              </a:spcAft>
              <a:buFont typeface="Arial" pitchFamily="34" charset="0"/>
              <a:buNone/>
              <a:defRPr/>
            </a:pPr>
            <a:r>
              <a:rPr lang="pt-PT" sz="2000" b="1" dirty="0" smtClean="0">
                <a:solidFill>
                  <a:schemeClr val="tx1"/>
                </a:solidFill>
                <a:latin typeface="Arial Narrow" pitchFamily="34" charset="0"/>
                <a:cs typeface="Times New Roman" pitchFamily="18" charset="0"/>
              </a:rPr>
              <a:t>	</a:t>
            </a:r>
          </a:p>
        </p:txBody>
      </p:sp>
      <p:sp>
        <p:nvSpPr>
          <p:cNvPr id="4" name="Marcador de Posição do Número do Diapositivo 3"/>
          <p:cNvSpPr>
            <a:spLocks noGrp="1"/>
          </p:cNvSpPr>
          <p:nvPr>
            <p:ph type="sldNum" sz="quarter" idx="12"/>
          </p:nvPr>
        </p:nvSpPr>
        <p:spPr/>
        <p:txBody>
          <a:bodyPr/>
          <a:lstStyle/>
          <a:p>
            <a:pPr>
              <a:defRPr/>
            </a:pPr>
            <a:fld id="{C2E8718B-162C-435A-A44E-AB15F39120D7}" type="slidenum">
              <a:rPr lang="en-US"/>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224" y="500042"/>
            <a:ext cx="7572428" cy="917596"/>
          </a:xfrm>
        </p:spPr>
        <p:txBody>
          <a:bodyPr>
            <a:normAutofit fontScale="90000"/>
          </a:bodyPr>
          <a:lstStyle/>
          <a:p>
            <a:pPr algn="l"/>
            <a:r>
              <a:rPr lang="pt-PT" sz="3200" b="1" dirty="0" smtClean="0">
                <a:latin typeface="Times New Roman" pitchFamily="18" charset="0"/>
                <a:cs typeface="Times New Roman" pitchFamily="18" charset="0"/>
              </a:rPr>
              <a:t/>
            </a:r>
            <a:br>
              <a:rPr lang="pt-PT" sz="3200" b="1" dirty="0" smtClean="0">
                <a:latin typeface="Times New Roman" pitchFamily="18" charset="0"/>
                <a:cs typeface="Times New Roman" pitchFamily="18" charset="0"/>
              </a:rPr>
            </a:br>
            <a:r>
              <a:rPr lang="pt-PT" sz="3200" dirty="0" smtClean="0">
                <a:latin typeface="Times New Roman" pitchFamily="18" charset="0"/>
                <a:cs typeface="Times New Roman" pitchFamily="18" charset="0"/>
              </a:rPr>
              <a:t> </a:t>
            </a:r>
            <a:endParaRPr lang="pt-PT" sz="3200" dirty="0">
              <a:latin typeface="Times New Roman" pitchFamily="18" charset="0"/>
              <a:cs typeface="Times New Roman" pitchFamily="18" charset="0"/>
            </a:endParaRPr>
          </a:p>
        </p:txBody>
      </p:sp>
      <p:sp>
        <p:nvSpPr>
          <p:cNvPr id="3" name="Marcador de Posição de Conteúdo 2"/>
          <p:cNvSpPr>
            <a:spLocks noGrp="1"/>
          </p:cNvSpPr>
          <p:nvPr>
            <p:ph idx="1"/>
          </p:nvPr>
        </p:nvSpPr>
        <p:spPr>
          <a:xfrm>
            <a:off x="214282" y="928670"/>
            <a:ext cx="8572560" cy="5715040"/>
          </a:xfrm>
        </p:spPr>
        <p:txBody>
          <a:bodyPr>
            <a:normAutofit/>
          </a:bodyPr>
          <a:lstStyle/>
          <a:p>
            <a:pPr algn="just">
              <a:buNone/>
            </a:pPr>
            <a:endParaRPr lang="pt-PT" sz="2800" dirty="0" smtClean="0">
              <a:latin typeface="Arial Narrow" pitchFamily="34" charset="0"/>
              <a:cs typeface="Times New Roman" pitchFamily="18" charset="0"/>
            </a:endParaRPr>
          </a:p>
          <a:p>
            <a:pPr algn="just">
              <a:buNone/>
            </a:pPr>
            <a:endParaRPr lang="pt-PT" sz="3600" dirty="0">
              <a:latin typeface="Times New Roman" pitchFamily="18" charset="0"/>
              <a:cs typeface="Times New Roman" pitchFamily="18" charset="0"/>
            </a:endParaRPr>
          </a:p>
        </p:txBody>
      </p:sp>
      <p:sp>
        <p:nvSpPr>
          <p:cNvPr id="4" name="Title 1"/>
          <p:cNvSpPr txBox="1">
            <a:spLocks/>
          </p:cNvSpPr>
          <p:nvPr/>
        </p:nvSpPr>
        <p:spPr>
          <a:xfrm>
            <a:off x="609600" y="116632"/>
            <a:ext cx="8229600" cy="693672"/>
          </a:xfrm>
          <a:prstGeom prst="rect">
            <a:avLst/>
          </a:prstGeom>
          <a:solidFill>
            <a:schemeClr val="accent1">
              <a:lumMod val="60000"/>
              <a:lumOff val="4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lvl="0">
              <a:spcBef>
                <a:spcPct val="0"/>
              </a:spcBef>
              <a:defRPr/>
            </a:pPr>
            <a:r>
              <a:rPr lang="pt-PT" sz="30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1. Introdução</a:t>
            </a:r>
            <a:endParaRPr kumimoji="0" lang="en-US"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cs typeface="Times New Roman" pitchFamily="18" charset="0"/>
            </a:endParaRPr>
          </a:p>
        </p:txBody>
      </p:sp>
      <p:sp>
        <p:nvSpPr>
          <p:cNvPr id="7" name="CaixaDeTexto 6"/>
          <p:cNvSpPr txBox="1"/>
          <p:nvPr/>
        </p:nvSpPr>
        <p:spPr>
          <a:xfrm>
            <a:off x="2500298" y="3000372"/>
            <a:ext cx="328614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PT" sz="1600" dirty="0" smtClean="0">
                <a:latin typeface="Arial Narrow" pitchFamily="34" charset="0"/>
              </a:rPr>
              <a:t>Cerim</a:t>
            </a:r>
            <a:r>
              <a:rPr lang="pt-PT" sz="1600" dirty="0" smtClean="0">
                <a:latin typeface="Arial Narrow" pitchFamily="34" charset="0"/>
                <a:cs typeface="Arial"/>
              </a:rPr>
              <a:t>ó</a:t>
            </a:r>
            <a:r>
              <a:rPr lang="pt-PT" sz="1600" dirty="0" smtClean="0">
                <a:latin typeface="Arial Narrow" pitchFamily="34" charset="0"/>
              </a:rPr>
              <a:t>nia de abertura </a:t>
            </a:r>
            <a:r>
              <a:rPr lang="pt-PT" sz="1600" dirty="0" err="1" smtClean="0">
                <a:latin typeface="Arial Narrow" pitchFamily="34" charset="0"/>
              </a:rPr>
              <a:t>FNJDE-Tete</a:t>
            </a:r>
            <a:r>
              <a:rPr lang="pt-PT" sz="1600" dirty="0" smtClean="0">
                <a:latin typeface="Arial Narrow" pitchFamily="34" charset="0"/>
              </a:rPr>
              <a:t> 2013</a:t>
            </a:r>
            <a:endParaRPr lang="pt-PT" sz="1600" dirty="0">
              <a:latin typeface="Arial Narrow" pitchFamily="34" charset="0"/>
            </a:endParaRPr>
          </a:p>
        </p:txBody>
      </p:sp>
      <p:sp>
        <p:nvSpPr>
          <p:cNvPr id="9" name="Content Placeholder 2"/>
          <p:cNvSpPr txBox="1">
            <a:spLocks/>
          </p:cNvSpPr>
          <p:nvPr/>
        </p:nvSpPr>
        <p:spPr>
          <a:xfrm>
            <a:off x="614363" y="1145410"/>
            <a:ext cx="8224837" cy="5379934"/>
          </a:xfrm>
          <a:prstGeom prst="rect">
            <a:avLst/>
          </a:prstGeom>
          <a:solidFill>
            <a:srgbClr val="00B050"/>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algn="just"/>
            <a:r>
              <a:rPr lang="pt-PT" sz="2700" dirty="0" smtClean="0">
                <a:latin typeface="Arial Narrow" pitchFamily="34" charset="0"/>
              </a:rPr>
              <a:t>Na Província da Zambézia o Rácio aluno/professor no EP1 continua acima do recomendado pelo regulamento geral do Ensino Básico (50 aluno/professor).</a:t>
            </a:r>
          </a:p>
          <a:p>
            <a:pPr algn="just"/>
            <a:endParaRPr lang="pt-PT" sz="2700" dirty="0" smtClean="0">
              <a:latin typeface="Arial Narrow" pitchFamily="34" charset="0"/>
            </a:endParaRPr>
          </a:p>
          <a:p>
            <a:pPr algn="just"/>
            <a:r>
              <a:rPr lang="pt-PT" sz="2700" dirty="0" smtClean="0">
                <a:latin typeface="Arial Narrow" pitchFamily="34" charset="0"/>
              </a:rPr>
              <a:t>Em 2016, o Rácio aluno/professor no EP1 foi de 69, para o presente ano prevê-se um rácio de</a:t>
            </a:r>
            <a:r>
              <a:rPr lang="pt-PT" sz="2700" b="1" dirty="0" smtClean="0">
                <a:solidFill>
                  <a:srgbClr val="FF0000"/>
                </a:solidFill>
                <a:latin typeface="Arial Narrow" pitchFamily="34" charset="0"/>
              </a:rPr>
              <a:t> </a:t>
            </a:r>
            <a:r>
              <a:rPr lang="pt-PT" sz="2700" b="1" dirty="0" smtClean="0">
                <a:solidFill>
                  <a:schemeClr val="tx1"/>
                </a:solidFill>
                <a:latin typeface="Arial Narrow" pitchFamily="34" charset="0"/>
              </a:rPr>
              <a:t>63</a:t>
            </a:r>
            <a:r>
              <a:rPr lang="pt-PT" sz="2700" b="1" dirty="0" smtClean="0">
                <a:solidFill>
                  <a:srgbClr val="FF0000"/>
                </a:solidFill>
                <a:latin typeface="Arial Narrow" pitchFamily="34" charset="0"/>
              </a:rPr>
              <a:t> </a:t>
            </a:r>
            <a:r>
              <a:rPr lang="pt-PT" sz="2700" dirty="0" smtClean="0">
                <a:latin typeface="Arial Narrow" pitchFamily="34" charset="0"/>
              </a:rPr>
              <a:t>aluno/professor se forem contratados na totalidade da meta atribuída de </a:t>
            </a:r>
            <a:r>
              <a:rPr lang="pt-PT" sz="2700" b="1" dirty="0" smtClean="0">
                <a:solidFill>
                  <a:srgbClr val="FF0000"/>
                </a:solidFill>
                <a:latin typeface="Arial Narrow" pitchFamily="34" charset="0"/>
              </a:rPr>
              <a:t>2.388 </a:t>
            </a:r>
            <a:r>
              <a:rPr lang="pt-PT" sz="2700" dirty="0" smtClean="0">
                <a:latin typeface="Arial Narrow" pitchFamily="34" charset="0"/>
              </a:rPr>
              <a:t>professores.</a:t>
            </a:r>
          </a:p>
          <a:p>
            <a:pPr algn="just"/>
            <a:endParaRPr lang="pt-PT" sz="2700" dirty="0" smtClean="0">
              <a:solidFill>
                <a:schemeClr val="tx1">
                  <a:lumMod val="95000"/>
                  <a:lumOff val="5000"/>
                </a:schemeClr>
              </a:solidFill>
              <a:latin typeface="Arial Narrow" pitchFamily="34" charset="0"/>
            </a:endParaRPr>
          </a:p>
          <a:p>
            <a:pPr algn="just"/>
            <a:r>
              <a:rPr lang="pt-PT" sz="2700" dirty="0" smtClean="0">
                <a:solidFill>
                  <a:schemeClr val="tx1"/>
                </a:solidFill>
                <a:latin typeface="Arial Narrow" pitchFamily="34" charset="0"/>
              </a:rPr>
              <a:t>Outrossim, pretende-se com esta apresentação </a:t>
            </a:r>
            <a:r>
              <a:rPr lang="en-US" sz="2700" dirty="0" smtClean="0">
                <a:solidFill>
                  <a:schemeClr val="tx1"/>
                </a:solidFill>
                <a:latin typeface="Arial Narrow" pitchFamily="34" charset="0"/>
              </a:rPr>
              <a:t> </a:t>
            </a:r>
            <a:r>
              <a:rPr lang="pt-PT" sz="2700" dirty="0" smtClean="0">
                <a:solidFill>
                  <a:schemeClr val="tx1"/>
                </a:solidFill>
                <a:latin typeface="Arial Narrow" pitchFamily="34" charset="0"/>
              </a:rPr>
              <a:t>partilhar</a:t>
            </a:r>
            <a:r>
              <a:rPr lang="en-US" sz="2700" dirty="0" smtClean="0">
                <a:solidFill>
                  <a:schemeClr val="tx1"/>
                </a:solidFill>
                <a:latin typeface="Arial Narrow" pitchFamily="34" charset="0"/>
              </a:rPr>
              <a:t> </a:t>
            </a:r>
            <a:r>
              <a:rPr lang="en-US" sz="2700" dirty="0" smtClean="0">
                <a:solidFill>
                  <a:schemeClr val="tx1"/>
                </a:solidFill>
                <a:latin typeface="Arial Narrow" pitchFamily="34" charset="0"/>
              </a:rPr>
              <a:t>com </a:t>
            </a:r>
            <a:r>
              <a:rPr lang="pt-PT" sz="2700" dirty="0" smtClean="0">
                <a:solidFill>
                  <a:schemeClr val="tx1"/>
                </a:solidFill>
                <a:latin typeface="Arial Narrow" pitchFamily="34" charset="0"/>
              </a:rPr>
              <a:t>os</a:t>
            </a:r>
            <a:r>
              <a:rPr lang="en-US" sz="2700" dirty="0" smtClean="0">
                <a:solidFill>
                  <a:schemeClr val="tx1"/>
                </a:solidFill>
                <a:latin typeface="Arial Narrow" pitchFamily="34" charset="0"/>
              </a:rPr>
              <a:t> </a:t>
            </a:r>
            <a:r>
              <a:rPr lang="pt-PT" sz="2700" dirty="0" smtClean="0">
                <a:solidFill>
                  <a:schemeClr val="tx1"/>
                </a:solidFill>
                <a:latin typeface="Arial Narrow" pitchFamily="34" charset="0"/>
              </a:rPr>
              <a:t>gestores</a:t>
            </a:r>
            <a:r>
              <a:rPr lang="en-US" sz="2700" dirty="0" smtClean="0">
                <a:solidFill>
                  <a:schemeClr val="tx1"/>
                </a:solidFill>
                <a:latin typeface="Arial Narrow" pitchFamily="34" charset="0"/>
              </a:rPr>
              <a:t> </a:t>
            </a:r>
            <a:r>
              <a:rPr lang="en-US" sz="2700" dirty="0" smtClean="0">
                <a:solidFill>
                  <a:schemeClr val="tx1"/>
                </a:solidFill>
                <a:latin typeface="Arial Narrow" pitchFamily="34" charset="0"/>
              </a:rPr>
              <a:t>de </a:t>
            </a:r>
            <a:r>
              <a:rPr lang="pt-PT" sz="2700" dirty="0" smtClean="0">
                <a:solidFill>
                  <a:schemeClr val="tx1"/>
                </a:solidFill>
                <a:latin typeface="Arial Narrow" pitchFamily="34" charset="0"/>
              </a:rPr>
              <a:t>recursos</a:t>
            </a:r>
            <a:r>
              <a:rPr lang="en-US" sz="2700" dirty="0" smtClean="0">
                <a:solidFill>
                  <a:schemeClr val="tx1"/>
                </a:solidFill>
                <a:latin typeface="Arial Narrow" pitchFamily="34" charset="0"/>
              </a:rPr>
              <a:t> </a:t>
            </a:r>
            <a:r>
              <a:rPr lang="pt-PT" sz="2700" dirty="0" smtClean="0">
                <a:solidFill>
                  <a:schemeClr val="tx1"/>
                </a:solidFill>
                <a:latin typeface="Arial Narrow" pitchFamily="34" charset="0"/>
              </a:rPr>
              <a:t>humanos</a:t>
            </a:r>
            <a:r>
              <a:rPr lang="en-US" sz="2700" dirty="0" smtClean="0">
                <a:solidFill>
                  <a:schemeClr val="tx1"/>
                </a:solidFill>
                <a:latin typeface="Arial Narrow" pitchFamily="34" charset="0"/>
              </a:rPr>
              <a:t>, </a:t>
            </a:r>
            <a:r>
              <a:rPr lang="en-US" sz="2700" dirty="0" smtClean="0">
                <a:solidFill>
                  <a:schemeClr val="tx1"/>
                </a:solidFill>
                <a:latin typeface="Arial Narrow" pitchFamily="34" charset="0"/>
              </a:rPr>
              <a:t>o </a:t>
            </a:r>
            <a:r>
              <a:rPr lang="pt-PT" sz="2700" dirty="0" smtClean="0">
                <a:solidFill>
                  <a:schemeClr val="tx1"/>
                </a:solidFill>
                <a:latin typeface="Arial Narrow" pitchFamily="34" charset="0"/>
              </a:rPr>
              <a:t>estágio</a:t>
            </a:r>
            <a:r>
              <a:rPr lang="en-US" sz="2700" dirty="0" smtClean="0">
                <a:solidFill>
                  <a:schemeClr val="tx1"/>
                </a:solidFill>
                <a:latin typeface="Arial Narrow" pitchFamily="34" charset="0"/>
              </a:rPr>
              <a:t> actual da </a:t>
            </a:r>
            <a:r>
              <a:rPr lang="pt-PT" sz="2700" dirty="0" smtClean="0">
                <a:solidFill>
                  <a:schemeClr val="tx1"/>
                </a:solidFill>
                <a:latin typeface="Arial Narrow" pitchFamily="34" charset="0"/>
              </a:rPr>
              <a:t>contratação</a:t>
            </a:r>
            <a:r>
              <a:rPr lang="en-US" sz="2700" dirty="0" smtClean="0">
                <a:solidFill>
                  <a:schemeClr val="tx1"/>
                </a:solidFill>
                <a:latin typeface="Arial Narrow" pitchFamily="34" charset="0"/>
              </a:rPr>
              <a:t> de </a:t>
            </a:r>
            <a:r>
              <a:rPr lang="pt-PT" sz="2700" dirty="0" smtClean="0">
                <a:solidFill>
                  <a:schemeClr val="tx1"/>
                </a:solidFill>
                <a:latin typeface="Arial Narrow" pitchFamily="34" charset="0"/>
              </a:rPr>
              <a:t>Professores</a:t>
            </a:r>
            <a:r>
              <a:rPr lang="en-US" sz="2700" dirty="0" smtClean="0">
                <a:solidFill>
                  <a:schemeClr val="tx1"/>
                </a:solidFill>
                <a:latin typeface="Arial Narrow" pitchFamily="34" charset="0"/>
              </a:rPr>
              <a:t> </a:t>
            </a:r>
            <a:r>
              <a:rPr lang="pt-PT" sz="2700" dirty="0" smtClean="0">
                <a:solidFill>
                  <a:schemeClr val="tx1"/>
                </a:solidFill>
                <a:latin typeface="Arial Narrow" pitchFamily="34" charset="0"/>
              </a:rPr>
              <a:t>em</a:t>
            </a:r>
            <a:r>
              <a:rPr lang="en-US" sz="2700" dirty="0" smtClean="0">
                <a:solidFill>
                  <a:schemeClr val="tx1"/>
                </a:solidFill>
                <a:latin typeface="Arial Narrow" pitchFamily="34" charset="0"/>
              </a:rPr>
              <a:t> </a:t>
            </a:r>
            <a:r>
              <a:rPr lang="en-US" sz="2700" dirty="0" smtClean="0">
                <a:solidFill>
                  <a:schemeClr val="tx1"/>
                </a:solidFill>
                <a:latin typeface="Arial Narrow" pitchFamily="34" charset="0"/>
              </a:rPr>
              <a:t>2017 </a:t>
            </a:r>
            <a:r>
              <a:rPr lang="pt-PT" sz="2700" dirty="0" smtClean="0">
                <a:solidFill>
                  <a:schemeClr val="tx1"/>
                </a:solidFill>
                <a:latin typeface="Arial Narrow" pitchFamily="34" charset="0"/>
              </a:rPr>
              <a:t>ao</a:t>
            </a:r>
            <a:r>
              <a:rPr lang="en-US" sz="2700" dirty="0" smtClean="0">
                <a:solidFill>
                  <a:schemeClr val="tx1"/>
                </a:solidFill>
                <a:latin typeface="Arial Narrow" pitchFamily="34" charset="0"/>
              </a:rPr>
              <a:t> </a:t>
            </a:r>
            <a:r>
              <a:rPr lang="pt-PT" sz="2700" dirty="0" smtClean="0">
                <a:solidFill>
                  <a:schemeClr val="tx1"/>
                </a:solidFill>
                <a:latin typeface="Arial Narrow" pitchFamily="34" charset="0"/>
              </a:rPr>
              <a:t>n</a:t>
            </a:r>
            <a:r>
              <a:rPr lang="pt-PT" sz="2700" dirty="0" smtClean="0">
                <a:solidFill>
                  <a:schemeClr val="tx1"/>
                </a:solidFill>
                <a:latin typeface="Arial Narrow" pitchFamily="34" charset="0"/>
                <a:cs typeface="Calibri"/>
              </a:rPr>
              <a:t>í</a:t>
            </a:r>
            <a:r>
              <a:rPr lang="pt-PT" sz="2700" dirty="0" smtClean="0">
                <a:solidFill>
                  <a:schemeClr val="tx1"/>
                </a:solidFill>
                <a:latin typeface="Arial Narrow" pitchFamily="34" charset="0"/>
              </a:rPr>
              <a:t>vel</a:t>
            </a:r>
            <a:r>
              <a:rPr lang="en-US" sz="2700" dirty="0" smtClean="0">
                <a:solidFill>
                  <a:schemeClr val="tx1"/>
                </a:solidFill>
                <a:latin typeface="Arial Narrow" pitchFamily="34" charset="0"/>
              </a:rPr>
              <a:t> </a:t>
            </a:r>
            <a:r>
              <a:rPr lang="en-US" sz="2700" dirty="0" smtClean="0">
                <a:solidFill>
                  <a:schemeClr val="tx1"/>
                </a:solidFill>
                <a:latin typeface="Arial Narrow" pitchFamily="34" charset="0"/>
              </a:rPr>
              <a:t>da </a:t>
            </a:r>
            <a:r>
              <a:rPr lang="pt-PT" sz="2700" dirty="0" smtClean="0">
                <a:solidFill>
                  <a:schemeClr val="tx1"/>
                </a:solidFill>
                <a:latin typeface="Arial Narrow" pitchFamily="34" charset="0"/>
              </a:rPr>
              <a:t>Província</a:t>
            </a:r>
            <a:r>
              <a:rPr lang="en-US" sz="2700" dirty="0" smtClean="0">
                <a:solidFill>
                  <a:schemeClr val="tx1"/>
                </a:solidFill>
                <a:latin typeface="Arial Narrow" pitchFamily="34" charset="0"/>
              </a:rPr>
              <a:t> </a:t>
            </a:r>
            <a:r>
              <a:rPr lang="en-US" sz="2700" dirty="0" smtClean="0">
                <a:solidFill>
                  <a:schemeClr val="tx1"/>
                </a:solidFill>
                <a:latin typeface="Arial Narrow" pitchFamily="34" charset="0"/>
              </a:rPr>
              <a:t>da Zambézia.</a:t>
            </a:r>
            <a:endParaRPr kumimoji="0" lang="pt-PT" sz="2700" b="0" i="0" u="none" strike="noStrike" kern="1200" cap="none" spc="0" normalizeH="0" baseline="0" noProof="0" dirty="0" smtClean="0">
              <a:ln>
                <a:noFill/>
              </a:ln>
              <a:solidFill>
                <a:schemeClr val="tx1"/>
              </a:solidFill>
              <a:effectLst/>
              <a:uLnTx/>
              <a:uFillTx/>
              <a:latin typeface="Arial Narrow" pitchFamily="34" charset="0"/>
              <a:cs typeface="Times New Roman" pitchFamily="18" charset="0"/>
            </a:endParaRPr>
          </a:p>
          <a:p>
            <a:pPr marL="742950" marR="0" lvl="0" indent="-7429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PT" sz="3600" b="0"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endParaRPr>
          </a:p>
          <a:p>
            <a:pPr marL="742950" marR="0" lvl="0" indent="-742950" algn="l" defTabSz="914400" rtl="0" eaLnBrk="1" fontAlgn="auto" latinLnBrk="0" hangingPunct="1">
              <a:lnSpc>
                <a:spcPct val="100000"/>
              </a:lnSpc>
              <a:spcBef>
                <a:spcPct val="20000"/>
              </a:spcBef>
              <a:spcAft>
                <a:spcPts val="0"/>
              </a:spcAft>
              <a:buClrTx/>
              <a:buSzTx/>
              <a:buFont typeface="Arial" charset="0"/>
              <a:buAutoNum type="arabicPeriod"/>
              <a:tabLst/>
              <a:defRPr/>
            </a:pPr>
            <a:endParaRPr kumimoji="0" lang="en-US" sz="3600" b="0" i="0" u="none" strike="noStrike" kern="1200" cap="none" spc="0" normalizeH="0" baseline="0" noProof="0" dirty="0" smtClean="0">
              <a:ln>
                <a:noFill/>
              </a:ln>
              <a:solidFill>
                <a:schemeClr val="tx1"/>
              </a:solidFill>
              <a:effectLst/>
              <a:uLnTx/>
              <a:uFillTx/>
              <a:latin typeface="Arial Narrow" pitchFamily="34" charset="0"/>
              <a:ea typeface="+mn-ea"/>
              <a:cs typeface="Times New Roman" pitchFamily="18" charset="0"/>
            </a:endParaRPr>
          </a:p>
          <a:p>
            <a:pPr marL="742950" marR="0" lvl="0" indent="-742950" algn="l" defTabSz="914400" rtl="0" eaLnBrk="1" fontAlgn="auto" latinLnBrk="0" hangingPunct="1">
              <a:lnSpc>
                <a:spcPct val="100000"/>
              </a:lnSpc>
              <a:spcBef>
                <a:spcPct val="20000"/>
              </a:spcBef>
              <a:spcAft>
                <a:spcPts val="0"/>
              </a:spcAft>
              <a:buClrTx/>
              <a:buSzTx/>
              <a:buFont typeface="Arial" charset="0"/>
              <a:buAutoNum type="arabicPeriod"/>
              <a:tabLst/>
              <a:defRPr/>
            </a:pPr>
            <a:endParaRPr kumimoji="0" lang="pt-PT" sz="3600" b="0" i="0" u="none" strike="noStrike" kern="1200" cap="none" spc="0" normalizeH="0" baseline="0" noProof="0" dirty="0" smtClean="0">
              <a:ln>
                <a:noFill/>
              </a:ln>
              <a:solidFill>
                <a:schemeClr val="tx1"/>
              </a:solidFill>
              <a:effectLst/>
              <a:uLnTx/>
              <a:uFillTx/>
              <a:latin typeface="Arial Narrow" pitchFamily="34" charset="0"/>
              <a:ea typeface="+mn-ea"/>
              <a:cs typeface="Times New Roman" pitchFamily="18" charset="0"/>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pt-PT" sz="3600" b="0" i="0" u="none" strike="noStrike" kern="1200" cap="none" spc="0" normalizeH="0" baseline="0" noProof="0" dirty="0" smtClean="0">
                <a:ln>
                  <a:noFill/>
                </a:ln>
                <a:solidFill>
                  <a:schemeClr val="tx1"/>
                </a:solidFill>
                <a:effectLst/>
                <a:uLnTx/>
                <a:uFillTx/>
                <a:latin typeface="Arial Narrow" pitchFamily="34" charset="0"/>
                <a:ea typeface="+mn-ea"/>
                <a:cs typeface="Times New Roman" pitchFamily="18" charset="0"/>
              </a:rPr>
              <a:t>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pt-PT" sz="2000" b="1" i="0" u="none" strike="noStrike" kern="1200" cap="none" spc="0" normalizeH="0" baseline="0" noProof="0" dirty="0" smtClean="0">
                <a:ln>
                  <a:noFill/>
                </a:ln>
                <a:solidFill>
                  <a:schemeClr val="tx1"/>
                </a:solidFill>
                <a:effectLst/>
                <a:uLnTx/>
                <a:uFillTx/>
                <a:latin typeface="Arial Narrow" pitchFamily="34" charset="0"/>
                <a:ea typeface="+mn-ea"/>
                <a:cs typeface="Times New Roman"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224" y="500042"/>
            <a:ext cx="7572428" cy="917596"/>
          </a:xfrm>
        </p:spPr>
        <p:txBody>
          <a:bodyPr>
            <a:normAutofit fontScale="90000"/>
          </a:bodyPr>
          <a:lstStyle/>
          <a:p>
            <a:pPr algn="l"/>
            <a:r>
              <a:rPr lang="pt-PT" sz="3200" b="1" dirty="0" smtClean="0">
                <a:latin typeface="Times New Roman" pitchFamily="18" charset="0"/>
                <a:cs typeface="Times New Roman" pitchFamily="18" charset="0"/>
              </a:rPr>
              <a:t/>
            </a:r>
            <a:br>
              <a:rPr lang="pt-PT" sz="3200" b="1" dirty="0" smtClean="0">
                <a:latin typeface="Times New Roman" pitchFamily="18" charset="0"/>
                <a:cs typeface="Times New Roman" pitchFamily="18" charset="0"/>
              </a:rPr>
            </a:br>
            <a:r>
              <a:rPr lang="pt-PT" sz="3200" dirty="0" smtClean="0">
                <a:latin typeface="Times New Roman" pitchFamily="18" charset="0"/>
                <a:cs typeface="Times New Roman" pitchFamily="18" charset="0"/>
              </a:rPr>
              <a:t> </a:t>
            </a:r>
            <a:endParaRPr lang="pt-PT" sz="3200" dirty="0">
              <a:latin typeface="Times New Roman" pitchFamily="18" charset="0"/>
              <a:cs typeface="Times New Roman" pitchFamily="18" charset="0"/>
            </a:endParaRPr>
          </a:p>
        </p:txBody>
      </p:sp>
      <p:sp>
        <p:nvSpPr>
          <p:cNvPr id="3" name="Marcador de Posição de Conteúdo 2"/>
          <p:cNvSpPr>
            <a:spLocks noGrp="1"/>
          </p:cNvSpPr>
          <p:nvPr>
            <p:ph idx="1"/>
          </p:nvPr>
        </p:nvSpPr>
        <p:spPr>
          <a:xfrm>
            <a:off x="214282" y="928670"/>
            <a:ext cx="8572560" cy="5715040"/>
          </a:xfrm>
        </p:spPr>
        <p:txBody>
          <a:bodyPr>
            <a:normAutofit/>
          </a:bodyPr>
          <a:lstStyle/>
          <a:p>
            <a:pPr algn="just">
              <a:buNone/>
            </a:pPr>
            <a:endParaRPr lang="pt-PT" sz="2800" dirty="0" smtClean="0">
              <a:latin typeface="Arial Narrow" pitchFamily="34" charset="0"/>
              <a:cs typeface="Times New Roman" pitchFamily="18" charset="0"/>
            </a:endParaRPr>
          </a:p>
          <a:p>
            <a:pPr algn="just">
              <a:buNone/>
            </a:pPr>
            <a:endParaRPr lang="pt-PT" sz="3600" dirty="0">
              <a:latin typeface="Times New Roman" pitchFamily="18" charset="0"/>
              <a:cs typeface="Times New Roman" pitchFamily="18" charset="0"/>
            </a:endParaRPr>
          </a:p>
        </p:txBody>
      </p:sp>
      <p:sp>
        <p:nvSpPr>
          <p:cNvPr id="4" name="Title 1"/>
          <p:cNvSpPr txBox="1">
            <a:spLocks/>
          </p:cNvSpPr>
          <p:nvPr/>
        </p:nvSpPr>
        <p:spPr>
          <a:xfrm>
            <a:off x="467545" y="214290"/>
            <a:ext cx="8404965" cy="688730"/>
          </a:xfrm>
          <a:prstGeom prst="rect">
            <a:avLst/>
          </a:prstGeom>
          <a:solidFill>
            <a:schemeClr val="tx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a:spcBef>
                <a:spcPct val="0"/>
              </a:spcBef>
              <a:defRPr/>
            </a:pPr>
            <a:endParaRPr lang="pt-PT" sz="32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endParaRPr>
          </a:p>
          <a:p>
            <a:pPr>
              <a:spcBef>
                <a:spcPct val="0"/>
              </a:spcBef>
              <a:defRPr/>
            </a:pPr>
            <a:r>
              <a:rPr lang="pt-PT" sz="3200" b="1" dirty="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2</a:t>
            </a:r>
            <a:r>
              <a:rPr lang="pt-PT" sz="32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pt-PT" sz="32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Metas de contratação</a:t>
            </a:r>
          </a:p>
          <a:p>
            <a:pPr lvl="0">
              <a:spcBef>
                <a:spcPct val="0"/>
              </a:spcBef>
              <a:defRPr/>
            </a:pPr>
            <a:endParaRPr kumimoji="0" lang="en-US"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cs typeface="Times New Roman" pitchFamily="18" charset="0"/>
            </a:endParaRPr>
          </a:p>
        </p:txBody>
      </p:sp>
      <p:sp>
        <p:nvSpPr>
          <p:cNvPr id="7" name="CaixaDeTexto 6"/>
          <p:cNvSpPr txBox="1"/>
          <p:nvPr/>
        </p:nvSpPr>
        <p:spPr>
          <a:xfrm>
            <a:off x="2500298" y="3000372"/>
            <a:ext cx="328614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PT" sz="1600" dirty="0" smtClean="0">
                <a:latin typeface="Arial Narrow" pitchFamily="34" charset="0"/>
              </a:rPr>
              <a:t>Cerim</a:t>
            </a:r>
            <a:r>
              <a:rPr lang="pt-PT" sz="1600" dirty="0" smtClean="0">
                <a:latin typeface="Arial Narrow" pitchFamily="34" charset="0"/>
                <a:cs typeface="Arial"/>
              </a:rPr>
              <a:t>ó</a:t>
            </a:r>
            <a:r>
              <a:rPr lang="pt-PT" sz="1600" dirty="0" smtClean="0">
                <a:latin typeface="Arial Narrow" pitchFamily="34" charset="0"/>
              </a:rPr>
              <a:t>nia de abertura FNJDE-Tete 2013</a:t>
            </a:r>
            <a:endParaRPr lang="pt-PT" sz="1600" dirty="0">
              <a:latin typeface="Arial Narrow" pitchFamily="34" charset="0"/>
            </a:endParaRPr>
          </a:p>
        </p:txBody>
      </p:sp>
      <p:sp>
        <p:nvSpPr>
          <p:cNvPr id="9" name="Content Placeholder 2"/>
          <p:cNvSpPr txBox="1">
            <a:spLocks/>
          </p:cNvSpPr>
          <p:nvPr/>
        </p:nvSpPr>
        <p:spPr>
          <a:xfrm>
            <a:off x="467544" y="1073826"/>
            <a:ext cx="8404965" cy="5784174"/>
          </a:xfrm>
          <a:prstGeom prst="rect">
            <a:avLst/>
          </a:prstGeom>
          <a:solidFill>
            <a:srgbClr val="00B050"/>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algn="just"/>
            <a:r>
              <a:rPr lang="pt-PT" sz="2600" dirty="0" smtClean="0">
                <a:solidFill>
                  <a:schemeClr val="tx1">
                    <a:lumMod val="95000"/>
                    <a:lumOff val="5000"/>
                  </a:schemeClr>
                </a:solidFill>
                <a:latin typeface="Arial Narrow" pitchFamily="34" charset="0"/>
              </a:rPr>
              <a:t>A Província foi dotada uma meta de contratar </a:t>
            </a:r>
            <a:r>
              <a:rPr lang="pt-PT" sz="2600" b="1" dirty="0" smtClean="0">
                <a:solidFill>
                  <a:schemeClr val="tx1">
                    <a:lumMod val="95000"/>
                    <a:lumOff val="5000"/>
                  </a:schemeClr>
                </a:solidFill>
                <a:latin typeface="Arial Narrow" pitchFamily="34" charset="0"/>
              </a:rPr>
              <a:t>2.786</a:t>
            </a:r>
            <a:r>
              <a:rPr lang="pt-PT" sz="2600" dirty="0" smtClean="0">
                <a:solidFill>
                  <a:schemeClr val="tx1">
                    <a:lumMod val="95000"/>
                    <a:lumOff val="5000"/>
                  </a:schemeClr>
                </a:solidFill>
                <a:latin typeface="Arial Narrow" pitchFamily="34" charset="0"/>
              </a:rPr>
              <a:t> Professor de diferentes carreiras para todos os níveis de ensino.</a:t>
            </a:r>
          </a:p>
          <a:p>
            <a:pPr algn="just"/>
            <a:r>
              <a:rPr lang="pt-PT" sz="2600" dirty="0" smtClean="0">
                <a:solidFill>
                  <a:schemeClr val="tx1">
                    <a:lumMod val="95000"/>
                    <a:lumOff val="5000"/>
                  </a:schemeClr>
                </a:solidFill>
                <a:latin typeface="Arial Narrow" pitchFamily="34" charset="0"/>
                <a:cs typeface="Times New Roman" pitchFamily="18" charset="0"/>
              </a:rPr>
              <a:t>Destes,</a:t>
            </a:r>
            <a:r>
              <a:rPr kumimoji="0" lang="pt-PT" sz="2600" b="0" i="0" u="none" strike="noStrike" kern="1200" cap="none" spc="0" normalizeH="0" baseline="0" noProof="0" dirty="0" smtClean="0">
                <a:ln>
                  <a:noFill/>
                </a:ln>
                <a:solidFill>
                  <a:schemeClr val="tx1">
                    <a:lumMod val="95000"/>
                    <a:lumOff val="5000"/>
                  </a:schemeClr>
                </a:solidFill>
                <a:effectLst/>
                <a:uLnTx/>
                <a:uFillTx/>
                <a:latin typeface="Arial Narrow" pitchFamily="34" charset="0"/>
                <a:ea typeface="+mn-ea"/>
                <a:cs typeface="Times New Roman" pitchFamily="18" charset="0"/>
              </a:rPr>
              <a:t>  </a:t>
            </a:r>
            <a:r>
              <a:rPr kumimoji="0" lang="pt-PT" sz="2600" b="1" i="0" u="none" strike="noStrike" kern="1200" cap="none" spc="0" normalizeH="0" baseline="0" noProof="0" dirty="0" smtClean="0">
                <a:ln>
                  <a:noFill/>
                </a:ln>
                <a:solidFill>
                  <a:schemeClr val="tx1">
                    <a:lumMod val="95000"/>
                    <a:lumOff val="5000"/>
                  </a:schemeClr>
                </a:solidFill>
                <a:effectLst/>
                <a:uLnTx/>
                <a:uFillTx/>
                <a:latin typeface="Arial Narrow" pitchFamily="34" charset="0"/>
                <a:ea typeface="+mn-ea"/>
                <a:cs typeface="Times New Roman" pitchFamily="18" charset="0"/>
              </a:rPr>
              <a:t>2.555</a:t>
            </a:r>
            <a:r>
              <a:rPr kumimoji="0" lang="pt-PT" sz="2600" b="0" i="0" u="none" strike="noStrike" kern="1200" cap="none" spc="0" normalizeH="0" baseline="0" noProof="0" dirty="0" smtClean="0">
                <a:ln>
                  <a:noFill/>
                </a:ln>
                <a:solidFill>
                  <a:schemeClr val="tx1">
                    <a:lumMod val="95000"/>
                    <a:lumOff val="5000"/>
                  </a:schemeClr>
                </a:solidFill>
                <a:effectLst/>
                <a:uLnTx/>
                <a:uFillTx/>
                <a:latin typeface="Arial Narrow" pitchFamily="34" charset="0"/>
                <a:ea typeface="+mn-ea"/>
                <a:cs typeface="Times New Roman" pitchFamily="18" charset="0"/>
              </a:rPr>
              <a:t> foram distribuídos para o Ensino Primário (1ª a</a:t>
            </a:r>
            <a:r>
              <a:rPr kumimoji="0" lang="pt-PT" sz="2600" b="0" i="0" u="none" strike="noStrike" kern="1200" cap="none" spc="0" normalizeH="0" noProof="0" dirty="0" smtClean="0">
                <a:ln>
                  <a:noFill/>
                </a:ln>
                <a:solidFill>
                  <a:schemeClr val="tx1">
                    <a:lumMod val="95000"/>
                    <a:lumOff val="5000"/>
                  </a:schemeClr>
                </a:solidFill>
                <a:effectLst/>
                <a:uLnTx/>
                <a:uFillTx/>
                <a:latin typeface="Arial Narrow" pitchFamily="34" charset="0"/>
                <a:ea typeface="+mn-ea"/>
                <a:cs typeface="Times New Roman" pitchFamily="18" charset="0"/>
              </a:rPr>
              <a:t> 7ªClasses) e </a:t>
            </a:r>
            <a:r>
              <a:rPr kumimoji="0" lang="pt-PT" sz="2600" b="1" i="0" u="none" strike="noStrike" kern="1200" cap="none" spc="0" normalizeH="0" noProof="0" dirty="0" smtClean="0">
                <a:ln>
                  <a:noFill/>
                </a:ln>
                <a:solidFill>
                  <a:schemeClr val="tx1">
                    <a:lumMod val="95000"/>
                    <a:lumOff val="5000"/>
                  </a:schemeClr>
                </a:solidFill>
                <a:effectLst/>
                <a:uLnTx/>
                <a:uFillTx/>
                <a:latin typeface="Arial Narrow" pitchFamily="34" charset="0"/>
                <a:ea typeface="+mn-ea"/>
                <a:cs typeface="Times New Roman" pitchFamily="18" charset="0"/>
              </a:rPr>
              <a:t>231</a:t>
            </a:r>
            <a:r>
              <a:rPr kumimoji="0" lang="pt-PT" sz="2600" b="0" i="0" u="none" strike="noStrike" kern="1200" cap="none" spc="0" normalizeH="0" noProof="0" dirty="0" smtClean="0">
                <a:ln>
                  <a:noFill/>
                </a:ln>
                <a:solidFill>
                  <a:schemeClr val="tx1">
                    <a:lumMod val="95000"/>
                    <a:lumOff val="5000"/>
                  </a:schemeClr>
                </a:solidFill>
                <a:effectLst/>
                <a:uLnTx/>
                <a:uFillTx/>
                <a:latin typeface="Arial Narrow" pitchFamily="34" charset="0"/>
                <a:ea typeface="+mn-ea"/>
                <a:cs typeface="Times New Roman" pitchFamily="18" charset="0"/>
              </a:rPr>
              <a:t> DN1 para o Ensino Secundário</a:t>
            </a:r>
            <a:r>
              <a:rPr lang="pt-PT" sz="2600" dirty="0" smtClean="0">
                <a:solidFill>
                  <a:schemeClr val="tx1">
                    <a:lumMod val="95000"/>
                    <a:lumOff val="5000"/>
                  </a:schemeClr>
                </a:solidFill>
                <a:latin typeface="Arial Narrow" pitchFamily="34" charset="0"/>
                <a:cs typeface="Times New Roman" pitchFamily="18" charset="0"/>
              </a:rPr>
              <a:t> (8ª  a 12ª Classes), </a:t>
            </a:r>
            <a:r>
              <a:rPr lang="pt-PT" sz="2600" dirty="0" smtClean="0">
                <a:solidFill>
                  <a:schemeClr val="tx1"/>
                </a:solidFill>
                <a:latin typeface="Arial Narrow" pitchFamily="34" charset="0"/>
                <a:cs typeface="Times New Roman" pitchFamily="18" charset="0"/>
              </a:rPr>
              <a:t>de acordo a tabela. </a:t>
            </a:r>
          </a:p>
          <a:p>
            <a:pPr algn="just"/>
            <a:endParaRPr kumimoji="0" lang="pt-PT" sz="2800" b="0" i="0" u="none" strike="noStrike" kern="1200" cap="none" spc="0" normalizeH="0" baseline="0" noProof="0" dirty="0" smtClean="0">
              <a:ln>
                <a:noFill/>
              </a:ln>
              <a:solidFill>
                <a:schemeClr val="tx1">
                  <a:lumMod val="95000"/>
                  <a:lumOff val="5000"/>
                </a:schemeClr>
              </a:solidFill>
              <a:effectLst/>
              <a:uLnTx/>
              <a:uFillTx/>
              <a:latin typeface="Arial Narrow" pitchFamily="34" charset="0"/>
              <a:ea typeface="+mn-ea"/>
              <a:cs typeface="Times New Roman" pitchFamily="18" charset="0"/>
            </a:endParaRPr>
          </a:p>
          <a:p>
            <a:pPr algn="just"/>
            <a:endParaRPr lang="pt-PT" sz="2800" dirty="0" smtClean="0">
              <a:solidFill>
                <a:schemeClr val="tx1">
                  <a:lumMod val="95000"/>
                  <a:lumOff val="5000"/>
                </a:schemeClr>
              </a:solidFill>
              <a:latin typeface="Arial Narrow" pitchFamily="34" charset="0"/>
              <a:cs typeface="Times New Roman" pitchFamily="18" charset="0"/>
            </a:endParaRPr>
          </a:p>
          <a:p>
            <a:pPr algn="just"/>
            <a:endParaRPr kumimoji="0" lang="pt-PT" sz="2800" b="0" i="0" u="none" strike="noStrike" kern="1200" cap="none" spc="0" normalizeH="0" baseline="0" noProof="0" dirty="0" smtClean="0">
              <a:ln>
                <a:noFill/>
              </a:ln>
              <a:solidFill>
                <a:schemeClr val="tx1">
                  <a:lumMod val="95000"/>
                  <a:lumOff val="5000"/>
                </a:schemeClr>
              </a:solidFill>
              <a:effectLst/>
              <a:uLnTx/>
              <a:uFillTx/>
              <a:latin typeface="Arial Narrow" pitchFamily="34" charset="0"/>
              <a:ea typeface="+mn-ea"/>
              <a:cs typeface="Times New Roman" pitchFamily="18" charset="0"/>
            </a:endParaRPr>
          </a:p>
          <a:p>
            <a:pPr algn="just"/>
            <a:endParaRPr lang="pt-PT" sz="2800" dirty="0" smtClean="0">
              <a:solidFill>
                <a:schemeClr val="tx1">
                  <a:lumMod val="95000"/>
                  <a:lumOff val="5000"/>
                </a:schemeClr>
              </a:solidFill>
              <a:latin typeface="Arial Narrow" pitchFamily="34" charset="0"/>
              <a:cs typeface="Times New Roman" pitchFamily="18" charset="0"/>
            </a:endParaRPr>
          </a:p>
          <a:p>
            <a:pPr algn="just"/>
            <a:endParaRPr kumimoji="0" lang="pt-PT" sz="2600" b="0" i="0" u="none" strike="noStrike" kern="1200" cap="none" spc="0" normalizeH="0" baseline="0" noProof="0" dirty="0" smtClean="0">
              <a:ln>
                <a:noFill/>
              </a:ln>
              <a:solidFill>
                <a:schemeClr val="tx1">
                  <a:lumMod val="95000"/>
                  <a:lumOff val="5000"/>
                </a:schemeClr>
              </a:solidFill>
              <a:effectLst/>
              <a:uLnTx/>
              <a:uFillTx/>
              <a:latin typeface="Arial Narrow" pitchFamily="34" charset="0"/>
              <a:ea typeface="+mn-ea"/>
              <a:cs typeface="Times New Roman" pitchFamily="18" charset="0"/>
            </a:endParaRPr>
          </a:p>
          <a:p>
            <a:pPr algn="just"/>
            <a:r>
              <a:rPr kumimoji="0" lang="pt-PT" sz="2600" b="0" i="0" u="none" strike="noStrike" kern="1200" cap="none" spc="0" normalizeH="0" baseline="0" noProof="0" dirty="0" smtClean="0">
                <a:ln>
                  <a:noFill/>
                </a:ln>
                <a:solidFill>
                  <a:schemeClr val="tx1">
                    <a:lumMod val="95000"/>
                    <a:lumOff val="5000"/>
                  </a:schemeClr>
                </a:solidFill>
                <a:effectLst/>
                <a:uLnTx/>
                <a:uFillTx/>
                <a:latin typeface="Arial Narrow" pitchFamily="34" charset="0"/>
                <a:ea typeface="+mn-ea"/>
                <a:cs typeface="Times New Roman" pitchFamily="18" charset="0"/>
              </a:rPr>
              <a:t>De</a:t>
            </a:r>
            <a:r>
              <a:rPr kumimoji="0" lang="pt-PT" sz="2600" b="0" i="0" u="none" strike="noStrike" kern="1200" cap="none" spc="0" normalizeH="0" noProof="0" dirty="0" smtClean="0">
                <a:ln>
                  <a:noFill/>
                </a:ln>
                <a:solidFill>
                  <a:schemeClr val="tx1">
                    <a:lumMod val="95000"/>
                    <a:lumOff val="5000"/>
                  </a:schemeClr>
                </a:solidFill>
                <a:effectLst/>
                <a:uLnTx/>
                <a:uFillTx/>
                <a:latin typeface="Arial Narrow" pitchFamily="34" charset="0"/>
                <a:ea typeface="+mn-ea"/>
                <a:cs typeface="Times New Roman" pitchFamily="18" charset="0"/>
              </a:rPr>
              <a:t> 2016 </a:t>
            </a:r>
            <a:r>
              <a:rPr lang="pt-PT" sz="2600" dirty="0" smtClean="0">
                <a:solidFill>
                  <a:schemeClr val="tx1">
                    <a:lumMod val="95000"/>
                    <a:lumOff val="5000"/>
                  </a:schemeClr>
                </a:solidFill>
                <a:latin typeface="Arial Narrow" pitchFamily="34" charset="0"/>
                <a:cs typeface="Times New Roman" pitchFamily="18" charset="0"/>
              </a:rPr>
              <a:t>a</a:t>
            </a:r>
            <a:r>
              <a:rPr kumimoji="0" lang="pt-PT" sz="2600" b="0" i="0" u="none" strike="noStrike" kern="1200" cap="none" spc="0" normalizeH="0" noProof="0" dirty="0" smtClean="0">
                <a:ln>
                  <a:noFill/>
                </a:ln>
                <a:solidFill>
                  <a:schemeClr val="tx1">
                    <a:lumMod val="95000"/>
                    <a:lumOff val="5000"/>
                  </a:schemeClr>
                </a:solidFill>
                <a:effectLst/>
                <a:uLnTx/>
                <a:uFillTx/>
                <a:latin typeface="Arial Narrow" pitchFamily="34" charset="0"/>
                <a:ea typeface="+mn-ea"/>
                <a:cs typeface="Times New Roman" pitchFamily="18" charset="0"/>
              </a:rPr>
              <a:t> 2017</a:t>
            </a:r>
            <a:r>
              <a:rPr kumimoji="0" lang="pt-PT" sz="2600" b="0" i="0" u="none" strike="noStrike" kern="1200" cap="none" spc="0" normalizeH="0" noProof="0" dirty="0" smtClean="0">
                <a:ln>
                  <a:noFill/>
                </a:ln>
                <a:solidFill>
                  <a:schemeClr val="tx1"/>
                </a:solidFill>
                <a:effectLst/>
                <a:uLnTx/>
                <a:uFillTx/>
                <a:latin typeface="Arial Narrow" pitchFamily="34" charset="0"/>
                <a:ea typeface="+mn-ea"/>
                <a:cs typeface="Times New Roman" pitchFamily="18" charset="0"/>
              </a:rPr>
              <a:t> houve </a:t>
            </a:r>
            <a:r>
              <a:rPr kumimoji="0" lang="pt-PT" sz="2600" b="0" i="0" u="none" strike="noStrike" kern="1200" cap="none" spc="0" normalizeH="0" noProof="0" dirty="0" smtClean="0">
                <a:ln>
                  <a:noFill/>
                </a:ln>
                <a:solidFill>
                  <a:schemeClr val="tx1">
                    <a:lumMod val="95000"/>
                    <a:lumOff val="5000"/>
                  </a:schemeClr>
                </a:solidFill>
                <a:effectLst/>
                <a:uLnTx/>
                <a:uFillTx/>
                <a:latin typeface="Arial Narrow" pitchFamily="34" charset="0"/>
                <a:ea typeface="+mn-ea"/>
                <a:cs typeface="Times New Roman" pitchFamily="18" charset="0"/>
              </a:rPr>
              <a:t>um crescimento na ordem de 24% com maior enfoque para DN1, viradas para a necessidade de recrutar professores de disciplinas especificas (Educação Visual, Física, Francês, Inglês).</a:t>
            </a:r>
            <a:endParaRPr kumimoji="0" lang="pt-PT" sz="2600" b="0"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endParaRPr>
          </a:p>
          <a:p>
            <a:pPr marL="742950" marR="0" lvl="0" indent="-742950" algn="l" defTabSz="914400" rtl="0" eaLnBrk="1" fontAlgn="auto" latinLnBrk="0" hangingPunct="1">
              <a:lnSpc>
                <a:spcPct val="100000"/>
              </a:lnSpc>
              <a:spcBef>
                <a:spcPct val="20000"/>
              </a:spcBef>
              <a:spcAft>
                <a:spcPts val="0"/>
              </a:spcAft>
              <a:buClrTx/>
              <a:buSzTx/>
              <a:buFont typeface="Arial" charset="0"/>
              <a:buAutoNum type="arabicPeriod"/>
              <a:tabLst/>
              <a:defRPr/>
            </a:pPr>
            <a:endParaRPr kumimoji="0" lang="en-US" sz="3600" b="0" i="0" u="none" strike="noStrike" kern="1200" cap="none" spc="0" normalizeH="0" baseline="0" noProof="0" dirty="0" smtClean="0">
              <a:ln>
                <a:noFill/>
              </a:ln>
              <a:solidFill>
                <a:schemeClr val="tx1"/>
              </a:solidFill>
              <a:effectLst/>
              <a:uLnTx/>
              <a:uFillTx/>
              <a:latin typeface="Arial Narrow" pitchFamily="34" charset="0"/>
              <a:ea typeface="+mn-ea"/>
              <a:cs typeface="Times New Roman" pitchFamily="18" charset="0"/>
            </a:endParaRPr>
          </a:p>
          <a:p>
            <a:pPr marL="742950" marR="0" lvl="0" indent="-742950" algn="l" defTabSz="914400" rtl="0" eaLnBrk="1" fontAlgn="auto" latinLnBrk="0" hangingPunct="1">
              <a:lnSpc>
                <a:spcPct val="100000"/>
              </a:lnSpc>
              <a:spcBef>
                <a:spcPct val="20000"/>
              </a:spcBef>
              <a:spcAft>
                <a:spcPts val="0"/>
              </a:spcAft>
              <a:buClrTx/>
              <a:buSzTx/>
              <a:tabLst/>
              <a:defRPr/>
            </a:pPr>
            <a:endParaRPr kumimoji="0" lang="pt-PT" sz="3600" b="0" i="0" u="none" strike="noStrike" kern="1200" cap="none" spc="0" normalizeH="0" baseline="0" noProof="0" dirty="0" smtClean="0">
              <a:ln>
                <a:noFill/>
              </a:ln>
              <a:solidFill>
                <a:schemeClr val="tx1"/>
              </a:solidFill>
              <a:effectLst/>
              <a:uLnTx/>
              <a:uFillTx/>
              <a:latin typeface="Arial Narrow" pitchFamily="34" charset="0"/>
              <a:ea typeface="+mn-ea"/>
              <a:cs typeface="Times New Roman" pitchFamily="18" charset="0"/>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pt-PT" sz="3600" b="0" i="0" u="none" strike="noStrike" kern="1200" cap="none" spc="0" normalizeH="0" baseline="0" noProof="0" dirty="0" smtClean="0">
                <a:ln>
                  <a:noFill/>
                </a:ln>
                <a:solidFill>
                  <a:schemeClr val="tx1"/>
                </a:solidFill>
                <a:effectLst/>
                <a:uLnTx/>
                <a:uFillTx/>
                <a:latin typeface="Arial Narrow" pitchFamily="34" charset="0"/>
                <a:ea typeface="+mn-ea"/>
                <a:cs typeface="Times New Roman" pitchFamily="18" charset="0"/>
              </a:rPr>
              <a:t>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pt-PT" sz="2000" b="1" i="0" u="none" strike="noStrike" kern="1200" cap="none" spc="0" normalizeH="0" baseline="0" noProof="0" dirty="0" smtClean="0">
                <a:ln>
                  <a:noFill/>
                </a:ln>
                <a:solidFill>
                  <a:schemeClr val="tx1"/>
                </a:solidFill>
                <a:effectLst/>
                <a:uLnTx/>
                <a:uFillTx/>
                <a:latin typeface="Arial Narrow" pitchFamily="34" charset="0"/>
                <a:ea typeface="+mn-ea"/>
                <a:cs typeface="Times New Roman" pitchFamily="18" charset="0"/>
              </a:rPr>
              <a:t>	</a:t>
            </a:r>
          </a:p>
        </p:txBody>
      </p:sp>
      <p:graphicFrame>
        <p:nvGraphicFramePr>
          <p:cNvPr id="24579" name="Object 3"/>
          <p:cNvGraphicFramePr>
            <a:graphicFrameLocks noChangeAspect="1"/>
          </p:cNvGraphicFramePr>
          <p:nvPr>
            <p:extLst>
              <p:ext uri="{D42A27DB-BD31-4B8C-83A1-F6EECF244321}">
                <p14:modId xmlns:p14="http://schemas.microsoft.com/office/powerpoint/2010/main" val="2891047135"/>
              </p:ext>
            </p:extLst>
          </p:nvPr>
        </p:nvGraphicFramePr>
        <p:xfrm>
          <a:off x="467543" y="3071810"/>
          <a:ext cx="8404965" cy="1785950"/>
        </p:xfrm>
        <a:graphic>
          <a:graphicData uri="http://schemas.openxmlformats.org/presentationml/2006/ole">
            <mc:AlternateContent xmlns:mc="http://schemas.openxmlformats.org/markup-compatibility/2006">
              <mc:Choice xmlns:v="urn:schemas-microsoft-com:vml" Requires="v">
                <p:oleObj spid="_x0000_s24599" name="Folha de Cálculo" r:id="rId3" imgW="2662536" imgH="1201084" progId="Excel.Sheet.12">
                  <p:embed/>
                </p:oleObj>
              </mc:Choice>
              <mc:Fallback>
                <p:oleObj name="Folha de Cálculo" r:id="rId3" imgW="2662536" imgH="1201084" progId="Excel.Sheet.12">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3" y="3071810"/>
                        <a:ext cx="8404965" cy="1785950"/>
                      </a:xfrm>
                      <a:prstGeom prst="rect">
                        <a:avLst/>
                      </a:prstGeom>
                      <a:solidFill>
                        <a:srgbClr val="FFC000"/>
                      </a:solid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224" y="500042"/>
            <a:ext cx="7572428" cy="917596"/>
          </a:xfrm>
        </p:spPr>
        <p:txBody>
          <a:bodyPr>
            <a:normAutofit fontScale="90000"/>
          </a:bodyPr>
          <a:lstStyle/>
          <a:p>
            <a:pPr algn="l"/>
            <a:r>
              <a:rPr lang="pt-PT" sz="3200" b="1" dirty="0" smtClean="0">
                <a:latin typeface="Times New Roman" pitchFamily="18" charset="0"/>
                <a:cs typeface="Times New Roman" pitchFamily="18" charset="0"/>
              </a:rPr>
              <a:t/>
            </a:r>
            <a:br>
              <a:rPr lang="pt-PT" sz="3200" b="1" dirty="0" smtClean="0">
                <a:latin typeface="Times New Roman" pitchFamily="18" charset="0"/>
                <a:cs typeface="Times New Roman" pitchFamily="18" charset="0"/>
              </a:rPr>
            </a:br>
            <a:r>
              <a:rPr lang="pt-PT" sz="3200" dirty="0" smtClean="0">
                <a:latin typeface="Times New Roman" pitchFamily="18" charset="0"/>
                <a:cs typeface="Times New Roman" pitchFamily="18" charset="0"/>
              </a:rPr>
              <a:t> </a:t>
            </a:r>
            <a:endParaRPr lang="pt-PT" sz="3200" dirty="0">
              <a:latin typeface="Times New Roman" pitchFamily="18" charset="0"/>
              <a:cs typeface="Times New Roman" pitchFamily="18" charset="0"/>
            </a:endParaRPr>
          </a:p>
        </p:txBody>
      </p:sp>
      <p:sp>
        <p:nvSpPr>
          <p:cNvPr id="3" name="Marcador de Posição de Conteúdo 2"/>
          <p:cNvSpPr>
            <a:spLocks noGrp="1"/>
          </p:cNvSpPr>
          <p:nvPr>
            <p:ph idx="1"/>
          </p:nvPr>
        </p:nvSpPr>
        <p:spPr>
          <a:xfrm>
            <a:off x="214282" y="928670"/>
            <a:ext cx="8572560" cy="5715040"/>
          </a:xfrm>
        </p:spPr>
        <p:txBody>
          <a:bodyPr>
            <a:normAutofit/>
          </a:bodyPr>
          <a:lstStyle/>
          <a:p>
            <a:pPr algn="just">
              <a:buNone/>
            </a:pPr>
            <a:endParaRPr lang="pt-PT" sz="2800" dirty="0" smtClean="0">
              <a:latin typeface="Arial Narrow" pitchFamily="34" charset="0"/>
              <a:cs typeface="Times New Roman" pitchFamily="18" charset="0"/>
            </a:endParaRPr>
          </a:p>
          <a:p>
            <a:pPr algn="just">
              <a:buNone/>
            </a:pPr>
            <a:endParaRPr lang="pt-PT" sz="3600" dirty="0">
              <a:latin typeface="Times New Roman" pitchFamily="18" charset="0"/>
              <a:cs typeface="Times New Roman" pitchFamily="18" charset="0"/>
            </a:endParaRPr>
          </a:p>
        </p:txBody>
      </p:sp>
      <p:sp>
        <p:nvSpPr>
          <p:cNvPr id="4" name="Title 1"/>
          <p:cNvSpPr txBox="1">
            <a:spLocks/>
          </p:cNvSpPr>
          <p:nvPr/>
        </p:nvSpPr>
        <p:spPr>
          <a:xfrm>
            <a:off x="580939" y="0"/>
            <a:ext cx="8291571" cy="725758"/>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a:spcBef>
                <a:spcPct val="0"/>
              </a:spcBef>
              <a:defRPr/>
            </a:pPr>
            <a:endParaRPr lang="pt-PT" sz="32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endParaRPr>
          </a:p>
          <a:p>
            <a:pPr>
              <a:spcBef>
                <a:spcPct val="0"/>
              </a:spcBef>
              <a:defRPr/>
            </a:pPr>
            <a:r>
              <a:rPr lang="pt-PT" sz="3200" b="1" dirty="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3</a:t>
            </a:r>
            <a:r>
              <a:rPr lang="pt-PT" sz="32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pt-PT" sz="32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Metas de contratação (Distribuição por Distrito)</a:t>
            </a:r>
          </a:p>
          <a:p>
            <a:pPr lvl="0">
              <a:spcBef>
                <a:spcPct val="0"/>
              </a:spcBef>
              <a:defRPr/>
            </a:pPr>
            <a:endParaRPr kumimoji="0" lang="en-US"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cs typeface="Times New Roman" pitchFamily="18" charset="0"/>
            </a:endParaRPr>
          </a:p>
        </p:txBody>
      </p:sp>
      <p:sp>
        <p:nvSpPr>
          <p:cNvPr id="7" name="CaixaDeTexto 6"/>
          <p:cNvSpPr txBox="1"/>
          <p:nvPr/>
        </p:nvSpPr>
        <p:spPr>
          <a:xfrm>
            <a:off x="2500298" y="3000372"/>
            <a:ext cx="328614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PT" sz="1600" dirty="0" smtClean="0">
                <a:latin typeface="Arial Narrow" pitchFamily="34" charset="0"/>
              </a:rPr>
              <a:t>Cerim</a:t>
            </a:r>
            <a:r>
              <a:rPr lang="pt-PT" sz="1600" dirty="0" smtClean="0">
                <a:latin typeface="Arial Narrow" pitchFamily="34" charset="0"/>
                <a:cs typeface="Arial"/>
              </a:rPr>
              <a:t>ó</a:t>
            </a:r>
            <a:r>
              <a:rPr lang="pt-PT" sz="1600" dirty="0" smtClean="0">
                <a:latin typeface="Arial Narrow" pitchFamily="34" charset="0"/>
              </a:rPr>
              <a:t>nia de abertura FNJDE-Tete 2013</a:t>
            </a:r>
            <a:endParaRPr lang="pt-PT" sz="1600" dirty="0">
              <a:latin typeface="Arial Narrow" pitchFamily="34" charset="0"/>
            </a:endParaRPr>
          </a:p>
        </p:txBody>
      </p:sp>
      <p:sp>
        <p:nvSpPr>
          <p:cNvPr id="9" name="Content Placeholder 2"/>
          <p:cNvSpPr txBox="1">
            <a:spLocks/>
          </p:cNvSpPr>
          <p:nvPr/>
        </p:nvSpPr>
        <p:spPr>
          <a:xfrm>
            <a:off x="642910" y="785794"/>
            <a:ext cx="8224837" cy="585791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algn="just"/>
            <a:endParaRPr kumimoji="0" lang="pt-PT" sz="2800" b="0" i="0" u="none" strike="noStrike" kern="1200" cap="none" spc="0" normalizeH="0" baseline="0" noProof="0" dirty="0" smtClean="0">
              <a:ln>
                <a:noFill/>
              </a:ln>
              <a:solidFill>
                <a:schemeClr val="tx1">
                  <a:lumMod val="95000"/>
                  <a:lumOff val="5000"/>
                </a:schemeClr>
              </a:solidFill>
              <a:effectLst/>
              <a:uLnTx/>
              <a:uFillTx/>
              <a:latin typeface="Arial Narrow" pitchFamily="34" charset="0"/>
              <a:ea typeface="+mn-ea"/>
              <a:cs typeface="Times New Roman" pitchFamily="18" charset="0"/>
            </a:endParaRPr>
          </a:p>
          <a:p>
            <a:pPr algn="just"/>
            <a:endParaRPr lang="pt-PT" sz="2800" dirty="0" smtClean="0">
              <a:solidFill>
                <a:schemeClr val="tx1">
                  <a:lumMod val="95000"/>
                  <a:lumOff val="5000"/>
                </a:schemeClr>
              </a:solidFill>
              <a:latin typeface="Arial Narrow" pitchFamily="34" charset="0"/>
              <a:cs typeface="Times New Roman" pitchFamily="18" charset="0"/>
            </a:endParaRPr>
          </a:p>
          <a:p>
            <a:pPr algn="just"/>
            <a:endParaRPr kumimoji="0" lang="pt-PT" sz="2800" b="0" i="0" u="none" strike="noStrike" kern="1200" cap="none" spc="0" normalizeH="0" baseline="0" noProof="0" dirty="0" smtClean="0">
              <a:ln>
                <a:noFill/>
              </a:ln>
              <a:solidFill>
                <a:schemeClr val="tx1">
                  <a:lumMod val="95000"/>
                  <a:lumOff val="5000"/>
                </a:schemeClr>
              </a:solidFill>
              <a:effectLst/>
              <a:uLnTx/>
              <a:uFillTx/>
              <a:latin typeface="Arial Narrow" pitchFamily="34" charset="0"/>
              <a:ea typeface="+mn-ea"/>
              <a:cs typeface="Times New Roman" pitchFamily="18" charset="0"/>
            </a:endParaRPr>
          </a:p>
          <a:p>
            <a:pPr algn="just"/>
            <a:endParaRPr lang="pt-PT" sz="2800" dirty="0" smtClean="0">
              <a:solidFill>
                <a:schemeClr val="tx1">
                  <a:lumMod val="95000"/>
                  <a:lumOff val="5000"/>
                </a:schemeClr>
              </a:solidFill>
              <a:latin typeface="Arial Narrow" pitchFamily="34" charset="0"/>
              <a:cs typeface="Times New Roman" pitchFamily="18" charset="0"/>
            </a:endParaRPr>
          </a:p>
          <a:p>
            <a:pPr algn="just"/>
            <a:endParaRPr kumimoji="0" lang="pt-PT" sz="2600" b="0" i="0" u="none" strike="noStrike" kern="1200" cap="none" spc="0" normalizeH="0" baseline="0" noProof="0" dirty="0" smtClean="0">
              <a:ln>
                <a:noFill/>
              </a:ln>
              <a:solidFill>
                <a:schemeClr val="tx1">
                  <a:lumMod val="95000"/>
                  <a:lumOff val="5000"/>
                </a:schemeClr>
              </a:solidFill>
              <a:effectLst/>
              <a:uLnTx/>
              <a:uFillTx/>
              <a:latin typeface="Arial Narrow" pitchFamily="34" charset="0"/>
              <a:ea typeface="+mn-ea"/>
              <a:cs typeface="Times New Roman" pitchFamily="18" charset="0"/>
            </a:endParaRPr>
          </a:p>
          <a:p>
            <a:pPr marL="742950" marR="0" lvl="0" indent="-742950" algn="l" defTabSz="914400" rtl="0" eaLnBrk="1" fontAlgn="auto" latinLnBrk="0" hangingPunct="1">
              <a:lnSpc>
                <a:spcPct val="100000"/>
              </a:lnSpc>
              <a:spcBef>
                <a:spcPct val="20000"/>
              </a:spcBef>
              <a:spcAft>
                <a:spcPts val="0"/>
              </a:spcAft>
              <a:buClrTx/>
              <a:buSzTx/>
              <a:buFont typeface="Arial" charset="0"/>
              <a:buAutoNum type="arabicPeriod"/>
              <a:tabLst/>
              <a:defRPr/>
            </a:pPr>
            <a:endParaRPr kumimoji="0" lang="en-US" sz="3600" b="0" i="0" u="none" strike="noStrike" kern="1200" cap="none" spc="0" normalizeH="0" baseline="0" noProof="0" dirty="0" smtClean="0">
              <a:ln>
                <a:noFill/>
              </a:ln>
              <a:solidFill>
                <a:schemeClr val="tx1"/>
              </a:solidFill>
              <a:effectLst/>
              <a:uLnTx/>
              <a:uFillTx/>
              <a:latin typeface="Arial Narrow" pitchFamily="34" charset="0"/>
              <a:ea typeface="+mn-ea"/>
              <a:cs typeface="Times New Roman" pitchFamily="18" charset="0"/>
            </a:endParaRPr>
          </a:p>
          <a:p>
            <a:pPr marL="742950" marR="0" lvl="0" indent="-742950" algn="l" defTabSz="914400" rtl="0" eaLnBrk="1" fontAlgn="auto" latinLnBrk="0" hangingPunct="1">
              <a:lnSpc>
                <a:spcPct val="100000"/>
              </a:lnSpc>
              <a:spcBef>
                <a:spcPct val="20000"/>
              </a:spcBef>
              <a:spcAft>
                <a:spcPts val="0"/>
              </a:spcAft>
              <a:buClrTx/>
              <a:buSzTx/>
              <a:tabLst/>
              <a:defRPr/>
            </a:pPr>
            <a:endParaRPr kumimoji="0" lang="pt-PT" sz="3600" b="0" i="0" u="none" strike="noStrike" kern="1200" cap="none" spc="0" normalizeH="0" baseline="0" noProof="0" dirty="0" smtClean="0">
              <a:ln>
                <a:noFill/>
              </a:ln>
              <a:solidFill>
                <a:schemeClr val="tx1"/>
              </a:solidFill>
              <a:effectLst/>
              <a:uLnTx/>
              <a:uFillTx/>
              <a:latin typeface="Arial Narrow" pitchFamily="34" charset="0"/>
              <a:ea typeface="+mn-ea"/>
              <a:cs typeface="Times New Roman" pitchFamily="18" charset="0"/>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pt-PT" sz="3600" b="0" i="0" u="none" strike="noStrike" kern="1200" cap="none" spc="0" normalizeH="0" baseline="0" noProof="0" dirty="0" smtClean="0">
                <a:ln>
                  <a:noFill/>
                </a:ln>
                <a:solidFill>
                  <a:schemeClr val="tx1"/>
                </a:solidFill>
                <a:effectLst/>
                <a:uLnTx/>
                <a:uFillTx/>
                <a:latin typeface="Arial Narrow" pitchFamily="34" charset="0"/>
                <a:ea typeface="+mn-ea"/>
                <a:cs typeface="Times New Roman" pitchFamily="18" charset="0"/>
              </a:rPr>
              <a:t>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pt-PT" sz="2000" b="1" i="0" u="none" strike="noStrike" kern="1200" cap="none" spc="0" normalizeH="0" baseline="0" noProof="0" dirty="0" smtClean="0">
                <a:ln>
                  <a:noFill/>
                </a:ln>
                <a:solidFill>
                  <a:schemeClr val="tx1"/>
                </a:solidFill>
                <a:effectLst/>
                <a:uLnTx/>
                <a:uFillTx/>
                <a:latin typeface="Arial Narrow" pitchFamily="34" charset="0"/>
                <a:ea typeface="+mn-ea"/>
                <a:cs typeface="Times New Roman" pitchFamily="18" charset="0"/>
              </a:rPr>
              <a:t>	</a:t>
            </a:r>
          </a:p>
        </p:txBody>
      </p:sp>
      <p:graphicFrame>
        <p:nvGraphicFramePr>
          <p:cNvPr id="25603" name="Object 3"/>
          <p:cNvGraphicFramePr>
            <a:graphicFrameLocks noChangeAspect="1"/>
          </p:cNvGraphicFramePr>
          <p:nvPr>
            <p:extLst>
              <p:ext uri="{D42A27DB-BD31-4B8C-83A1-F6EECF244321}">
                <p14:modId xmlns:p14="http://schemas.microsoft.com/office/powerpoint/2010/main" val="3557812707"/>
              </p:ext>
            </p:extLst>
          </p:nvPr>
        </p:nvGraphicFramePr>
        <p:xfrm>
          <a:off x="4071934" y="785794"/>
          <a:ext cx="4857784" cy="5857916"/>
        </p:xfrm>
        <a:graphic>
          <a:graphicData uri="http://schemas.openxmlformats.org/presentationml/2006/ole">
            <mc:AlternateContent xmlns:mc="http://schemas.openxmlformats.org/markup-compatibility/2006">
              <mc:Choice xmlns:v="urn:schemas-microsoft-com:vml" Requires="v">
                <p:oleObj spid="_x0000_s25623" name="Folha de Cálculo" r:id="rId4" imgW="4157369" imgH="5364339" progId="Excel.Sheet.12">
                  <p:embed/>
                </p:oleObj>
              </mc:Choice>
              <mc:Fallback>
                <p:oleObj name="Folha de Cálculo" r:id="rId4" imgW="4157369" imgH="5364339" progId="Excel.Sheet.12">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1934" y="785794"/>
                        <a:ext cx="4857784" cy="5857916"/>
                      </a:xfrm>
                      <a:prstGeom prst="rect">
                        <a:avLst/>
                      </a:prstGeom>
                      <a:solidFill>
                        <a:srgbClr val="00B050"/>
                      </a:solidFill>
                      <a:ln>
                        <a:noFill/>
                      </a:ln>
                      <a:effectLst/>
                      <a:extLst/>
                    </p:spPr>
                  </p:pic>
                </p:oleObj>
              </mc:Fallback>
            </mc:AlternateContent>
          </a:graphicData>
        </a:graphic>
      </p:graphicFrame>
      <p:sp>
        <p:nvSpPr>
          <p:cNvPr id="10" name="CaixaDeTexto 9"/>
          <p:cNvSpPr txBox="1"/>
          <p:nvPr/>
        </p:nvSpPr>
        <p:spPr>
          <a:xfrm>
            <a:off x="580939" y="764704"/>
            <a:ext cx="3487006" cy="5840060"/>
          </a:xfrm>
          <a:prstGeom prst="rect">
            <a:avLst/>
          </a:prstGeom>
          <a:solidFill>
            <a:srgbClr val="00B050"/>
          </a:solidFill>
        </p:spPr>
        <p:txBody>
          <a:bodyPr wrap="square" rtlCol="0">
            <a:spAutoFit/>
          </a:bodyPr>
          <a:lstStyle/>
          <a:p>
            <a:pPr algn="just">
              <a:lnSpc>
                <a:spcPct val="150000"/>
              </a:lnSpc>
            </a:pPr>
            <a:r>
              <a:rPr lang="pt-PT" sz="2400" dirty="0" smtClean="0">
                <a:latin typeface="Arial Narrow" pitchFamily="34" charset="0"/>
              </a:rPr>
              <a:t>A Distribuição de Professores  por Distrito, foi determinada pelo indicador da relação rácio Aluno/Professor sendo que segundo a tabela o Distrito de Molumbo teve uma meta de 524 professores devido ao seu elevado rácio passando de</a:t>
            </a:r>
            <a:r>
              <a:rPr lang="pt-PT" sz="2400" dirty="0" smtClean="0">
                <a:solidFill>
                  <a:srgbClr val="FF0000"/>
                </a:solidFill>
                <a:latin typeface="Arial Narrow" pitchFamily="34" charset="0"/>
              </a:rPr>
              <a:t> </a:t>
            </a:r>
            <a:r>
              <a:rPr lang="pt-PT" sz="2400" dirty="0" smtClean="0">
                <a:latin typeface="Arial Narrow" pitchFamily="34" charset="0"/>
              </a:rPr>
              <a:t>112 para   (</a:t>
            </a:r>
            <a:r>
              <a:rPr lang="pt-PT" sz="2400" dirty="0" smtClean="0">
                <a:latin typeface="Arial Narrow" pitchFamily="34" charset="0"/>
              </a:rPr>
              <a:t>90.7)</a:t>
            </a:r>
          </a:p>
          <a:p>
            <a:pPr algn="just">
              <a:lnSpc>
                <a:spcPct val="150000"/>
              </a:lnSpc>
            </a:pPr>
            <a:endParaRPr lang="pt-PT" sz="1000" dirty="0">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224" y="500042"/>
            <a:ext cx="7572428" cy="917596"/>
          </a:xfrm>
        </p:spPr>
        <p:txBody>
          <a:bodyPr>
            <a:normAutofit fontScale="90000"/>
          </a:bodyPr>
          <a:lstStyle/>
          <a:p>
            <a:pPr algn="l"/>
            <a:r>
              <a:rPr lang="pt-PT" sz="3200" b="1" dirty="0" smtClean="0">
                <a:latin typeface="Times New Roman" pitchFamily="18" charset="0"/>
                <a:cs typeface="Times New Roman" pitchFamily="18" charset="0"/>
              </a:rPr>
              <a:t/>
            </a:r>
            <a:br>
              <a:rPr lang="pt-PT" sz="3200" b="1" dirty="0" smtClean="0">
                <a:latin typeface="Times New Roman" pitchFamily="18" charset="0"/>
                <a:cs typeface="Times New Roman" pitchFamily="18" charset="0"/>
              </a:rPr>
            </a:br>
            <a:r>
              <a:rPr lang="pt-PT" sz="3200" dirty="0" smtClean="0">
                <a:latin typeface="Times New Roman" pitchFamily="18" charset="0"/>
                <a:cs typeface="Times New Roman" pitchFamily="18" charset="0"/>
              </a:rPr>
              <a:t> </a:t>
            </a:r>
            <a:endParaRPr lang="pt-PT" sz="3200" dirty="0">
              <a:latin typeface="Times New Roman" pitchFamily="18" charset="0"/>
              <a:cs typeface="Times New Roman" pitchFamily="18" charset="0"/>
            </a:endParaRPr>
          </a:p>
        </p:txBody>
      </p:sp>
      <p:sp>
        <p:nvSpPr>
          <p:cNvPr id="3" name="Marcador de Posição de Conteúdo 2"/>
          <p:cNvSpPr>
            <a:spLocks noGrp="1"/>
          </p:cNvSpPr>
          <p:nvPr>
            <p:ph idx="1"/>
          </p:nvPr>
        </p:nvSpPr>
        <p:spPr>
          <a:xfrm>
            <a:off x="214282" y="928670"/>
            <a:ext cx="8572560" cy="5715040"/>
          </a:xfrm>
        </p:spPr>
        <p:txBody>
          <a:bodyPr>
            <a:normAutofit/>
          </a:bodyPr>
          <a:lstStyle/>
          <a:p>
            <a:pPr algn="just">
              <a:buNone/>
            </a:pPr>
            <a:endParaRPr lang="pt-PT" sz="2800" dirty="0" smtClean="0">
              <a:latin typeface="Arial Narrow" pitchFamily="34" charset="0"/>
              <a:cs typeface="Times New Roman" pitchFamily="18" charset="0"/>
            </a:endParaRPr>
          </a:p>
          <a:p>
            <a:pPr algn="just">
              <a:buNone/>
            </a:pPr>
            <a:endParaRPr lang="pt-PT" sz="3600" dirty="0">
              <a:latin typeface="Times New Roman" pitchFamily="18" charset="0"/>
              <a:cs typeface="Times New Roman" pitchFamily="18" charset="0"/>
            </a:endParaRPr>
          </a:p>
        </p:txBody>
      </p:sp>
      <p:sp>
        <p:nvSpPr>
          <p:cNvPr id="4" name="Title 1"/>
          <p:cNvSpPr txBox="1">
            <a:spLocks/>
          </p:cNvSpPr>
          <p:nvPr/>
        </p:nvSpPr>
        <p:spPr>
          <a:xfrm>
            <a:off x="611560" y="214290"/>
            <a:ext cx="8229600" cy="688730"/>
          </a:xfrm>
          <a:prstGeom prst="rect">
            <a:avLst/>
          </a:prstGeom>
          <a:solidFill>
            <a:schemeClr val="tx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a:spcBef>
                <a:spcPct val="0"/>
              </a:spcBef>
              <a:defRPr/>
            </a:pPr>
            <a:endParaRPr lang="pt-PT" sz="32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endParaRPr>
          </a:p>
          <a:p>
            <a:pPr>
              <a:spcBef>
                <a:spcPct val="0"/>
              </a:spcBef>
              <a:defRPr/>
            </a:pPr>
            <a:r>
              <a:rPr lang="pt-PT" sz="3200" b="1" dirty="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4</a:t>
            </a:r>
            <a:r>
              <a:rPr lang="pt-PT" sz="32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pt-PT" sz="32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Processo de contratação</a:t>
            </a:r>
          </a:p>
          <a:p>
            <a:pPr lvl="0">
              <a:spcBef>
                <a:spcPct val="0"/>
              </a:spcBef>
              <a:defRPr/>
            </a:pPr>
            <a:endParaRPr kumimoji="0" lang="en-US"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cs typeface="Times New Roman" pitchFamily="18" charset="0"/>
            </a:endParaRPr>
          </a:p>
        </p:txBody>
      </p:sp>
      <p:sp>
        <p:nvSpPr>
          <p:cNvPr id="7" name="CaixaDeTexto 6"/>
          <p:cNvSpPr txBox="1"/>
          <p:nvPr/>
        </p:nvSpPr>
        <p:spPr>
          <a:xfrm>
            <a:off x="2500298" y="3000372"/>
            <a:ext cx="328614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PT" sz="1600" dirty="0" smtClean="0">
                <a:latin typeface="Arial Narrow" pitchFamily="34" charset="0"/>
              </a:rPr>
              <a:t>Cerim</a:t>
            </a:r>
            <a:r>
              <a:rPr lang="pt-PT" sz="1600" dirty="0" smtClean="0">
                <a:latin typeface="Arial Narrow" pitchFamily="34" charset="0"/>
                <a:cs typeface="Arial"/>
              </a:rPr>
              <a:t>ó</a:t>
            </a:r>
            <a:r>
              <a:rPr lang="pt-PT" sz="1600" dirty="0" smtClean="0">
                <a:latin typeface="Arial Narrow" pitchFamily="34" charset="0"/>
              </a:rPr>
              <a:t>nia de abertura FNJDE-Tete 2013</a:t>
            </a:r>
            <a:endParaRPr lang="pt-PT" sz="1600" dirty="0">
              <a:latin typeface="Arial Narrow" pitchFamily="34" charset="0"/>
            </a:endParaRPr>
          </a:p>
        </p:txBody>
      </p:sp>
      <p:sp>
        <p:nvSpPr>
          <p:cNvPr id="9" name="Content Placeholder 2"/>
          <p:cNvSpPr txBox="1">
            <a:spLocks/>
          </p:cNvSpPr>
          <p:nvPr/>
        </p:nvSpPr>
        <p:spPr>
          <a:xfrm>
            <a:off x="614363" y="1052736"/>
            <a:ext cx="8224837" cy="5590974"/>
          </a:xfrm>
          <a:prstGeom prst="rect">
            <a:avLst/>
          </a:prstGeom>
          <a:solidFill>
            <a:srgbClr val="00B050"/>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algn="just"/>
            <a:r>
              <a:rPr lang="pt-PT" sz="2800" b="1" dirty="0" smtClean="0">
                <a:solidFill>
                  <a:srgbClr val="FF0000"/>
                </a:solidFill>
                <a:effectLst>
                  <a:outerShdw blurRad="38100" dist="38100" dir="2700000" algn="tl">
                    <a:srgbClr val="000000">
                      <a:alpha val="43137"/>
                    </a:srgbClr>
                  </a:outerShdw>
                </a:effectLst>
                <a:latin typeface="Arial Narrow" pitchFamily="34" charset="0"/>
                <a:cs typeface="Arial" pitchFamily="34" charset="0"/>
              </a:rPr>
              <a:t>a) Acções Antecedentes</a:t>
            </a:r>
            <a:endParaRPr kumimoji="0" lang="pt-PT" sz="2800" b="0" i="0" u="none" strike="noStrike" kern="1200" cap="none" spc="0" normalizeH="0" baseline="0" noProof="0" dirty="0" smtClean="0">
              <a:ln>
                <a:noFill/>
              </a:ln>
              <a:solidFill>
                <a:schemeClr val="tx1">
                  <a:lumMod val="95000"/>
                  <a:lumOff val="5000"/>
                </a:schemeClr>
              </a:solidFill>
              <a:effectLst/>
              <a:uLnTx/>
              <a:uFillTx/>
              <a:latin typeface="Arial Narrow" pitchFamily="34" charset="0"/>
              <a:ea typeface="+mn-ea"/>
              <a:cs typeface="Times New Roman" pitchFamily="18" charset="0"/>
            </a:endParaRPr>
          </a:p>
        </p:txBody>
      </p:sp>
      <p:graphicFrame>
        <p:nvGraphicFramePr>
          <p:cNvPr id="26627" name="Object 3"/>
          <p:cNvGraphicFramePr>
            <a:graphicFrameLocks noChangeAspect="1"/>
          </p:cNvGraphicFramePr>
          <p:nvPr>
            <p:extLst>
              <p:ext uri="{D42A27DB-BD31-4B8C-83A1-F6EECF244321}">
                <p14:modId xmlns:p14="http://schemas.microsoft.com/office/powerpoint/2010/main" val="2486413458"/>
              </p:ext>
            </p:extLst>
          </p:nvPr>
        </p:nvGraphicFramePr>
        <p:xfrm>
          <a:off x="611560" y="2005940"/>
          <a:ext cx="8227640" cy="4663420"/>
        </p:xfrm>
        <a:graphic>
          <a:graphicData uri="http://schemas.openxmlformats.org/presentationml/2006/ole">
            <mc:AlternateContent xmlns:mc="http://schemas.openxmlformats.org/markup-compatibility/2006">
              <mc:Choice xmlns:v="urn:schemas-microsoft-com:vml" Requires="v">
                <p:oleObj spid="_x0000_s26646" name="Folha de Cálculo" r:id="rId3" imgW="7245246" imgH="2084690" progId="Excel.Sheet.12">
                  <p:embed/>
                </p:oleObj>
              </mc:Choice>
              <mc:Fallback>
                <p:oleObj name="Folha de Cálculo" r:id="rId3" imgW="7245246" imgH="2084690" progId="Excel.Sheet.12">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005940"/>
                        <a:ext cx="8227640" cy="4663420"/>
                      </a:xfrm>
                      <a:prstGeom prst="rect">
                        <a:avLst/>
                      </a:prstGeom>
                      <a:solidFill>
                        <a:srgbClr val="FFC000"/>
                      </a:solidFill>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224" y="500042"/>
            <a:ext cx="7572428" cy="917596"/>
          </a:xfrm>
        </p:spPr>
        <p:txBody>
          <a:bodyPr>
            <a:normAutofit fontScale="90000"/>
          </a:bodyPr>
          <a:lstStyle/>
          <a:p>
            <a:pPr algn="l"/>
            <a:r>
              <a:rPr lang="pt-PT" sz="3200" b="1" dirty="0" smtClean="0">
                <a:latin typeface="Times New Roman" pitchFamily="18" charset="0"/>
                <a:cs typeface="Times New Roman" pitchFamily="18" charset="0"/>
              </a:rPr>
              <a:t/>
            </a:r>
            <a:br>
              <a:rPr lang="pt-PT" sz="3200" b="1" dirty="0" smtClean="0">
                <a:latin typeface="Times New Roman" pitchFamily="18" charset="0"/>
                <a:cs typeface="Times New Roman" pitchFamily="18" charset="0"/>
              </a:rPr>
            </a:br>
            <a:r>
              <a:rPr lang="pt-PT" sz="3200" dirty="0" smtClean="0">
                <a:latin typeface="Times New Roman" pitchFamily="18" charset="0"/>
                <a:cs typeface="Times New Roman" pitchFamily="18" charset="0"/>
              </a:rPr>
              <a:t> </a:t>
            </a:r>
            <a:endParaRPr lang="pt-PT" sz="3200" dirty="0">
              <a:latin typeface="Times New Roman" pitchFamily="18" charset="0"/>
              <a:cs typeface="Times New Roman" pitchFamily="18" charset="0"/>
            </a:endParaRPr>
          </a:p>
        </p:txBody>
      </p:sp>
      <p:sp>
        <p:nvSpPr>
          <p:cNvPr id="3" name="Marcador de Posição de Conteúdo 2"/>
          <p:cNvSpPr>
            <a:spLocks noGrp="1"/>
          </p:cNvSpPr>
          <p:nvPr>
            <p:ph idx="1"/>
          </p:nvPr>
        </p:nvSpPr>
        <p:spPr>
          <a:xfrm>
            <a:off x="214282" y="928670"/>
            <a:ext cx="8572560" cy="5715040"/>
          </a:xfrm>
        </p:spPr>
        <p:txBody>
          <a:bodyPr>
            <a:normAutofit/>
          </a:bodyPr>
          <a:lstStyle/>
          <a:p>
            <a:pPr algn="just">
              <a:buNone/>
            </a:pPr>
            <a:endParaRPr lang="pt-PT" sz="2800" dirty="0" smtClean="0">
              <a:latin typeface="Arial Narrow" pitchFamily="34" charset="0"/>
              <a:cs typeface="Times New Roman" pitchFamily="18" charset="0"/>
            </a:endParaRPr>
          </a:p>
          <a:p>
            <a:pPr algn="just">
              <a:buNone/>
            </a:pPr>
            <a:endParaRPr lang="pt-PT" sz="3600" dirty="0">
              <a:latin typeface="Times New Roman" pitchFamily="18" charset="0"/>
              <a:cs typeface="Times New Roman" pitchFamily="18" charset="0"/>
            </a:endParaRPr>
          </a:p>
        </p:txBody>
      </p:sp>
      <p:sp>
        <p:nvSpPr>
          <p:cNvPr id="4" name="Title 1"/>
          <p:cNvSpPr txBox="1">
            <a:spLocks/>
          </p:cNvSpPr>
          <p:nvPr/>
        </p:nvSpPr>
        <p:spPr>
          <a:xfrm>
            <a:off x="251522" y="116631"/>
            <a:ext cx="8784974" cy="648073"/>
          </a:xfrm>
          <a:prstGeom prst="rect">
            <a:avLst/>
          </a:prstGeom>
          <a:solidFill>
            <a:schemeClr val="tx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a:spcBef>
                <a:spcPct val="0"/>
              </a:spcBef>
              <a:defRPr/>
            </a:pPr>
            <a:r>
              <a:rPr lang="pt-PT" sz="32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b</a:t>
            </a:r>
            <a:r>
              <a:rPr lang="pt-PT" sz="3200" b="1" dirty="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r>
              <a:rPr lang="pt-PT" sz="32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Est</a:t>
            </a:r>
            <a:r>
              <a:rPr lang="pt-PT" sz="3200" b="1" dirty="0" smtClean="0">
                <a:solidFill>
                  <a:srgbClr val="FF0000"/>
                </a:solidFill>
                <a:effectLst>
                  <a:outerShdw blurRad="38100" dist="38100" dir="2700000" algn="tl">
                    <a:srgbClr val="000000">
                      <a:alpha val="43137"/>
                    </a:srgbClr>
                  </a:outerShdw>
                </a:effectLst>
                <a:latin typeface="Arial Narrow" pitchFamily="34" charset="0"/>
                <a:cs typeface="Arial"/>
              </a:rPr>
              <a:t>á</a:t>
            </a:r>
            <a:r>
              <a:rPr lang="pt-PT" sz="32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gio </a:t>
            </a:r>
            <a:r>
              <a:rPr lang="pt-PT" sz="3200" b="1" dirty="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actual</a:t>
            </a:r>
            <a:endParaRPr kumimoji="0" lang="en-US"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cs typeface="Times New Roman" pitchFamily="18" charset="0"/>
            </a:endParaRPr>
          </a:p>
        </p:txBody>
      </p:sp>
      <p:sp>
        <p:nvSpPr>
          <p:cNvPr id="7" name="CaixaDeTexto 6"/>
          <p:cNvSpPr txBox="1"/>
          <p:nvPr/>
        </p:nvSpPr>
        <p:spPr>
          <a:xfrm>
            <a:off x="2500298" y="3000372"/>
            <a:ext cx="328614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PT" sz="1600" dirty="0" smtClean="0">
                <a:latin typeface="Arial Narrow" pitchFamily="34" charset="0"/>
              </a:rPr>
              <a:t>Cerim</a:t>
            </a:r>
            <a:r>
              <a:rPr lang="pt-PT" sz="1600" dirty="0" smtClean="0">
                <a:latin typeface="Arial Narrow" pitchFamily="34" charset="0"/>
                <a:cs typeface="Arial"/>
              </a:rPr>
              <a:t>ó</a:t>
            </a:r>
            <a:r>
              <a:rPr lang="pt-PT" sz="1600" dirty="0" smtClean="0">
                <a:latin typeface="Arial Narrow" pitchFamily="34" charset="0"/>
              </a:rPr>
              <a:t>nia de abertura FNJDE-Tete 2013</a:t>
            </a:r>
            <a:endParaRPr lang="pt-PT" sz="1600" dirty="0">
              <a:latin typeface="Arial Narrow" pitchFamily="34" charset="0"/>
            </a:endParaRPr>
          </a:p>
        </p:txBody>
      </p:sp>
      <p:sp>
        <p:nvSpPr>
          <p:cNvPr id="9" name="Content Placeholder 2"/>
          <p:cNvSpPr txBox="1">
            <a:spLocks/>
          </p:cNvSpPr>
          <p:nvPr/>
        </p:nvSpPr>
        <p:spPr>
          <a:xfrm>
            <a:off x="251519" y="928670"/>
            <a:ext cx="8784975" cy="5740690"/>
          </a:xfrm>
          <a:prstGeom prst="rect">
            <a:avLst/>
          </a:prstGeom>
          <a:solidFill>
            <a:srgbClr val="00B050"/>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algn="just" fontAlgn="auto">
              <a:spcAft>
                <a:spcPts val="0"/>
              </a:spcAft>
              <a:defRPr/>
            </a:pPr>
            <a:r>
              <a:rPr lang="pt-PT" sz="2200" dirty="0">
                <a:solidFill>
                  <a:schemeClr val="tx1"/>
                </a:solidFill>
                <a:latin typeface="Arial Narrow" pitchFamily="34" charset="0"/>
              </a:rPr>
              <a:t>Até ao </a:t>
            </a:r>
            <a:r>
              <a:rPr lang="pt-PT" sz="2200" dirty="0" smtClean="0">
                <a:solidFill>
                  <a:schemeClr val="tx1"/>
                </a:solidFill>
                <a:latin typeface="Arial Narrow" pitchFamily="34" charset="0"/>
              </a:rPr>
              <a:t>momento</a:t>
            </a:r>
            <a:r>
              <a:rPr lang="pt-PT" sz="2200" dirty="0">
                <a:solidFill>
                  <a:schemeClr val="tx1"/>
                </a:solidFill>
                <a:latin typeface="Arial Narrow" pitchFamily="34" charset="0"/>
              </a:rPr>
              <a:t>, foram </a:t>
            </a:r>
            <a:r>
              <a:rPr lang="pt-PT" sz="2200" dirty="0" smtClean="0">
                <a:solidFill>
                  <a:schemeClr val="tx1"/>
                </a:solidFill>
                <a:latin typeface="Arial Narrow" pitchFamily="34" charset="0"/>
              </a:rPr>
              <a:t>contratados um total de </a:t>
            </a:r>
            <a:r>
              <a:rPr lang="pt-PT" sz="2200" b="1" dirty="0" smtClean="0">
                <a:solidFill>
                  <a:schemeClr val="tx1"/>
                </a:solidFill>
                <a:latin typeface="Arial Narrow" pitchFamily="34" charset="0"/>
              </a:rPr>
              <a:t>2.775 </a:t>
            </a:r>
            <a:r>
              <a:rPr lang="pt-PT" sz="2200" dirty="0" smtClean="0">
                <a:solidFill>
                  <a:schemeClr val="tx1"/>
                </a:solidFill>
                <a:latin typeface="Arial Narrow" pitchFamily="34" charset="0"/>
              </a:rPr>
              <a:t>docentes (99,6%) dos quais </a:t>
            </a:r>
            <a:r>
              <a:rPr lang="pt-PT" sz="2200" b="1" dirty="0" smtClean="0">
                <a:solidFill>
                  <a:schemeClr val="tx1"/>
                </a:solidFill>
                <a:latin typeface="Arial Narrow" pitchFamily="34" charset="0"/>
              </a:rPr>
              <a:t>2.388 DN4, 163 DN3 e 224 DN1</a:t>
            </a:r>
            <a:r>
              <a:rPr lang="pt-PT" sz="2200" dirty="0" smtClean="0">
                <a:solidFill>
                  <a:schemeClr val="tx1"/>
                </a:solidFill>
                <a:latin typeface="Arial Narrow" pitchFamily="34" charset="0"/>
              </a:rPr>
              <a:t>, com um défice de </a:t>
            </a:r>
            <a:r>
              <a:rPr lang="pt-PT" sz="2200" b="1" dirty="0" smtClean="0">
                <a:solidFill>
                  <a:schemeClr val="tx1"/>
                </a:solidFill>
                <a:latin typeface="Arial Narrow" pitchFamily="34" charset="0"/>
              </a:rPr>
              <a:t>11 </a:t>
            </a:r>
            <a:r>
              <a:rPr lang="pt-PT" sz="2200" dirty="0">
                <a:solidFill>
                  <a:schemeClr val="tx1"/>
                </a:solidFill>
                <a:latin typeface="Arial Narrow" pitchFamily="34" charset="0"/>
              </a:rPr>
              <a:t>docentes (</a:t>
            </a:r>
            <a:r>
              <a:rPr lang="pt-PT" sz="2200" b="1" dirty="0" smtClean="0">
                <a:solidFill>
                  <a:srgbClr val="FF0000"/>
                </a:solidFill>
                <a:latin typeface="Arial Narrow" pitchFamily="34" charset="0"/>
              </a:rPr>
              <a:t>DN3=4, DN7=11</a:t>
            </a:r>
            <a:r>
              <a:rPr lang="pt-PT" sz="2200" dirty="0" smtClean="0">
                <a:solidFill>
                  <a:schemeClr val="tx1"/>
                </a:solidFill>
                <a:latin typeface="Arial Narrow" pitchFamily="34" charset="0"/>
              </a:rPr>
              <a:t>). </a:t>
            </a:r>
          </a:p>
          <a:p>
            <a:pPr algn="just" fontAlgn="auto">
              <a:spcAft>
                <a:spcPts val="0"/>
              </a:spcAft>
              <a:defRPr/>
            </a:pPr>
            <a:r>
              <a:rPr lang="pt-PT" sz="2200" dirty="0" smtClean="0">
                <a:solidFill>
                  <a:schemeClr val="tx1"/>
                </a:solidFill>
                <a:latin typeface="Arial Narrow" pitchFamily="34" charset="0"/>
              </a:rPr>
              <a:t>Dos 2.388 DN4 contratados, </a:t>
            </a:r>
            <a:r>
              <a:rPr lang="pt-PT" sz="2200" b="1" dirty="0" smtClean="0">
                <a:solidFill>
                  <a:schemeClr val="tx1"/>
                </a:solidFill>
                <a:latin typeface="Arial Narrow" pitchFamily="34" charset="0"/>
              </a:rPr>
              <a:t>1.188</a:t>
            </a:r>
            <a:r>
              <a:rPr lang="pt-PT" sz="2200" dirty="0" smtClean="0">
                <a:solidFill>
                  <a:schemeClr val="tx1"/>
                </a:solidFill>
                <a:latin typeface="Arial Narrow" pitchFamily="34" charset="0"/>
              </a:rPr>
              <a:t> são provenientes de outras Províncias(Sofala, Inhambane, Manica,Niassa, Nampula, Tete, C. Delegado e Maputo).</a:t>
            </a:r>
          </a:p>
          <a:p>
            <a:pPr algn="just" fontAlgn="auto">
              <a:spcAft>
                <a:spcPts val="0"/>
              </a:spcAft>
              <a:defRPr/>
            </a:pPr>
            <a:endParaRPr lang="pt-PT" sz="2200" dirty="0">
              <a:latin typeface="Arial Narrow" pitchFamily="34" charset="0"/>
            </a:endParaRPr>
          </a:p>
        </p:txBody>
      </p:sp>
      <p:graphicFrame>
        <p:nvGraphicFramePr>
          <p:cNvPr id="27667" name="Object 19"/>
          <p:cNvGraphicFramePr>
            <a:graphicFrameLocks noChangeAspect="1"/>
          </p:cNvGraphicFramePr>
          <p:nvPr>
            <p:extLst>
              <p:ext uri="{D42A27DB-BD31-4B8C-83A1-F6EECF244321}">
                <p14:modId xmlns:p14="http://schemas.microsoft.com/office/powerpoint/2010/main" val="2429618493"/>
              </p:ext>
            </p:extLst>
          </p:nvPr>
        </p:nvGraphicFramePr>
        <p:xfrm>
          <a:off x="395289" y="2348880"/>
          <a:ext cx="8497192" cy="4278933"/>
        </p:xfrm>
        <a:graphic>
          <a:graphicData uri="http://schemas.openxmlformats.org/presentationml/2006/ole">
            <mc:AlternateContent xmlns:mc="http://schemas.openxmlformats.org/markup-compatibility/2006">
              <mc:Choice xmlns:v="urn:schemas-microsoft-com:vml" Requires="v">
                <p:oleObj spid="_x0000_s27675" name="Worksheet" r:id="rId3" imgW="11944236" imgH="6791368" progId="Excel.Sheet.8">
                  <p:embed/>
                </p:oleObj>
              </mc:Choice>
              <mc:Fallback>
                <p:oleObj name="Worksheet" r:id="rId3" imgW="11944236" imgH="6791368" progId="Excel.Sheet.8">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9" y="2348880"/>
                        <a:ext cx="8497192" cy="427893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818856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224" y="500042"/>
            <a:ext cx="7572428" cy="917596"/>
          </a:xfrm>
        </p:spPr>
        <p:txBody>
          <a:bodyPr>
            <a:normAutofit fontScale="90000"/>
          </a:bodyPr>
          <a:lstStyle/>
          <a:p>
            <a:pPr algn="l"/>
            <a:r>
              <a:rPr lang="pt-PT" sz="3200" b="1" dirty="0" smtClean="0">
                <a:latin typeface="Times New Roman" pitchFamily="18" charset="0"/>
                <a:cs typeface="Times New Roman" pitchFamily="18" charset="0"/>
              </a:rPr>
              <a:t/>
            </a:r>
            <a:br>
              <a:rPr lang="pt-PT" sz="3200" b="1" dirty="0" smtClean="0">
                <a:latin typeface="Times New Roman" pitchFamily="18" charset="0"/>
                <a:cs typeface="Times New Roman" pitchFamily="18" charset="0"/>
              </a:rPr>
            </a:br>
            <a:r>
              <a:rPr lang="pt-PT" sz="3200" dirty="0" smtClean="0">
                <a:latin typeface="Times New Roman" pitchFamily="18" charset="0"/>
                <a:cs typeface="Times New Roman" pitchFamily="18" charset="0"/>
              </a:rPr>
              <a:t> </a:t>
            </a:r>
            <a:endParaRPr lang="pt-PT" sz="3200" dirty="0">
              <a:latin typeface="Times New Roman" pitchFamily="18" charset="0"/>
              <a:cs typeface="Times New Roman" pitchFamily="18" charset="0"/>
            </a:endParaRPr>
          </a:p>
        </p:txBody>
      </p:sp>
      <p:sp>
        <p:nvSpPr>
          <p:cNvPr id="3" name="Marcador de Posição de Conteúdo 2"/>
          <p:cNvSpPr>
            <a:spLocks noGrp="1"/>
          </p:cNvSpPr>
          <p:nvPr>
            <p:ph idx="1"/>
          </p:nvPr>
        </p:nvSpPr>
        <p:spPr>
          <a:xfrm>
            <a:off x="214282" y="928670"/>
            <a:ext cx="8572560" cy="5715040"/>
          </a:xfrm>
        </p:spPr>
        <p:txBody>
          <a:bodyPr>
            <a:normAutofit/>
          </a:bodyPr>
          <a:lstStyle/>
          <a:p>
            <a:pPr algn="just">
              <a:buNone/>
            </a:pPr>
            <a:endParaRPr lang="pt-PT" sz="2800" dirty="0" smtClean="0">
              <a:latin typeface="Arial Narrow" pitchFamily="34" charset="0"/>
              <a:cs typeface="Times New Roman" pitchFamily="18" charset="0"/>
            </a:endParaRPr>
          </a:p>
          <a:p>
            <a:pPr algn="just">
              <a:buNone/>
            </a:pPr>
            <a:endParaRPr lang="pt-PT" sz="3600" dirty="0">
              <a:latin typeface="Times New Roman" pitchFamily="18" charset="0"/>
              <a:cs typeface="Times New Roman" pitchFamily="18" charset="0"/>
            </a:endParaRPr>
          </a:p>
        </p:txBody>
      </p:sp>
      <p:sp>
        <p:nvSpPr>
          <p:cNvPr id="4" name="Title 1"/>
          <p:cNvSpPr txBox="1">
            <a:spLocks/>
          </p:cNvSpPr>
          <p:nvPr/>
        </p:nvSpPr>
        <p:spPr>
          <a:xfrm>
            <a:off x="251521" y="214290"/>
            <a:ext cx="8784974" cy="688730"/>
          </a:xfrm>
          <a:prstGeom prst="rect">
            <a:avLst/>
          </a:prstGeom>
          <a:solidFill>
            <a:schemeClr val="tx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a:spcBef>
                <a:spcPct val="0"/>
              </a:spcBef>
              <a:defRPr/>
            </a:pPr>
            <a:endParaRPr lang="pt-PT" sz="32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endParaRPr>
          </a:p>
          <a:p>
            <a:pPr>
              <a:spcBef>
                <a:spcPct val="0"/>
              </a:spcBef>
              <a:defRPr/>
            </a:pPr>
            <a:r>
              <a:rPr lang="pt-PT" sz="32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c) Défice de Professores Por Distritos e Disciplinas</a:t>
            </a:r>
          </a:p>
          <a:p>
            <a:pPr>
              <a:spcBef>
                <a:spcPct val="0"/>
              </a:spcBef>
              <a:defRPr/>
            </a:pPr>
            <a:endParaRPr kumimoji="0" lang="en-US"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cs typeface="Times New Roman" pitchFamily="18" charset="0"/>
            </a:endParaRPr>
          </a:p>
        </p:txBody>
      </p:sp>
      <p:sp>
        <p:nvSpPr>
          <p:cNvPr id="7" name="CaixaDeTexto 6"/>
          <p:cNvSpPr txBox="1"/>
          <p:nvPr/>
        </p:nvSpPr>
        <p:spPr>
          <a:xfrm>
            <a:off x="2500298" y="3000372"/>
            <a:ext cx="328614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PT" sz="1600" dirty="0" smtClean="0">
                <a:latin typeface="Arial Narrow" pitchFamily="34" charset="0"/>
              </a:rPr>
              <a:t>Cerim</a:t>
            </a:r>
            <a:r>
              <a:rPr lang="pt-PT" sz="1600" dirty="0" smtClean="0">
                <a:latin typeface="Arial Narrow" pitchFamily="34" charset="0"/>
                <a:cs typeface="Arial"/>
              </a:rPr>
              <a:t>ó</a:t>
            </a:r>
            <a:r>
              <a:rPr lang="pt-PT" sz="1600" dirty="0" smtClean="0">
                <a:latin typeface="Arial Narrow" pitchFamily="34" charset="0"/>
              </a:rPr>
              <a:t>nia de abertura FNJDE-Tete 2013</a:t>
            </a:r>
            <a:endParaRPr lang="pt-PT" sz="1600" dirty="0">
              <a:latin typeface="Arial Narrow" pitchFamily="34" charset="0"/>
            </a:endParaRPr>
          </a:p>
        </p:txBody>
      </p:sp>
      <p:sp>
        <p:nvSpPr>
          <p:cNvPr id="9" name="Content Placeholder 2"/>
          <p:cNvSpPr txBox="1">
            <a:spLocks/>
          </p:cNvSpPr>
          <p:nvPr/>
        </p:nvSpPr>
        <p:spPr>
          <a:xfrm>
            <a:off x="251519" y="1124744"/>
            <a:ext cx="8784975" cy="5544616"/>
          </a:xfrm>
          <a:prstGeom prst="rect">
            <a:avLst/>
          </a:prstGeom>
          <a:solidFill>
            <a:srgbClr val="00B050"/>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algn="just" fontAlgn="auto">
              <a:spcAft>
                <a:spcPts val="0"/>
              </a:spcAft>
              <a:buFont typeface="Arial" pitchFamily="34" charset="0"/>
              <a:buChar char="•"/>
              <a:defRPr/>
            </a:pPr>
            <a:r>
              <a:rPr lang="pt-PT" sz="24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Défice de DN1 </a:t>
            </a:r>
          </a:p>
          <a:p>
            <a:pPr algn="just">
              <a:defRPr/>
            </a:pPr>
            <a:r>
              <a:rPr lang="pt-PT" sz="2400" b="1" dirty="0" smtClean="0">
                <a:solidFill>
                  <a:schemeClr val="tx1"/>
                </a:solidFill>
                <a:latin typeface="Arial Narrow" pitchFamily="34" charset="0"/>
                <a:cs typeface="Times New Roman" pitchFamily="18" charset="0"/>
              </a:rPr>
              <a:t> </a:t>
            </a:r>
            <a:r>
              <a:rPr lang="pt-PT" sz="2000" dirty="0" smtClean="0">
                <a:solidFill>
                  <a:schemeClr val="tx1"/>
                </a:solidFill>
                <a:latin typeface="Arial Narrow" pitchFamily="34" charset="0"/>
                <a:cs typeface="Times New Roman" pitchFamily="18" charset="0"/>
              </a:rPr>
              <a:t>Dos 231 DN1 previstos por contratar em 2017, a Província contratou 224 até ao momento, </a:t>
            </a:r>
            <a:r>
              <a:rPr lang="pt-PT" sz="2000" dirty="0" smtClean="0">
                <a:solidFill>
                  <a:schemeClr val="tx1"/>
                </a:solidFill>
                <a:latin typeface="Arial Narrow" pitchFamily="34" charset="0"/>
              </a:rPr>
              <a:t>verifica-se um défice de 7 docentes nos distritos de Gilé, </a:t>
            </a:r>
            <a:r>
              <a:rPr lang="pt-PT" sz="2000" dirty="0" err="1" smtClean="0">
                <a:solidFill>
                  <a:schemeClr val="tx1"/>
                </a:solidFill>
                <a:latin typeface="Arial Narrow" pitchFamily="34" charset="0"/>
              </a:rPr>
              <a:t>Ile</a:t>
            </a:r>
            <a:r>
              <a:rPr lang="pt-PT" sz="2000" dirty="0" smtClean="0">
                <a:solidFill>
                  <a:schemeClr val="tx1"/>
                </a:solidFill>
                <a:latin typeface="Arial Narrow" pitchFamily="34" charset="0"/>
              </a:rPr>
              <a:t> e Namacurra.</a:t>
            </a:r>
            <a:endParaRPr lang="pt-PT" sz="2000"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endParaRPr>
          </a:p>
          <a:p>
            <a:pPr algn="just">
              <a:defRPr/>
            </a:pPr>
            <a:endParaRPr lang="pt-PT" sz="20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endParaRPr>
          </a:p>
          <a:p>
            <a:pPr algn="just">
              <a:defRPr/>
            </a:pPr>
            <a:endParaRPr lang="pt-PT" sz="20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endParaRPr>
          </a:p>
          <a:p>
            <a:pPr algn="just">
              <a:defRPr/>
            </a:pPr>
            <a:endParaRPr lang="pt-PT" sz="20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endParaRPr>
          </a:p>
          <a:p>
            <a:pPr algn="just">
              <a:defRPr/>
            </a:pPr>
            <a:endParaRPr lang="pt-PT" sz="20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endParaRPr>
          </a:p>
          <a:p>
            <a:pPr algn="just">
              <a:defRPr/>
            </a:pPr>
            <a:endParaRPr lang="pt-PT" sz="20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endParaRPr>
          </a:p>
          <a:p>
            <a:pPr algn="just">
              <a:defRPr/>
            </a:pPr>
            <a:endParaRPr lang="pt-PT" sz="20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endParaRPr>
          </a:p>
          <a:p>
            <a:pPr algn="just">
              <a:buFont typeface="Arial" pitchFamily="34" charset="0"/>
              <a:buChar char="•"/>
              <a:defRPr/>
            </a:pPr>
            <a:r>
              <a:rPr lang="pt-PT" sz="20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Défice </a:t>
            </a:r>
            <a:r>
              <a:rPr lang="pt-PT" sz="20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de DN3</a:t>
            </a:r>
          </a:p>
          <a:p>
            <a:pPr algn="just">
              <a:buFont typeface="Arial" pitchFamily="34" charset="0"/>
              <a:buChar char="•"/>
              <a:defRPr/>
            </a:pPr>
            <a:r>
              <a:rPr lang="pt-PT" sz="2000" dirty="0" smtClean="0">
                <a:solidFill>
                  <a:schemeClr val="tx1"/>
                </a:solidFill>
                <a:latin typeface="Arial Narrow" pitchFamily="34" charset="0"/>
                <a:cs typeface="Times New Roman" pitchFamily="18" charset="0"/>
              </a:rPr>
              <a:t>Dos 167 DN3 previstos a contratar, até ao momento foram contratados 163, registando-se um défice de 4 professores nos Distritos de </a:t>
            </a:r>
            <a:r>
              <a:rPr lang="pt-PT" sz="2000" dirty="0" err="1" smtClean="0">
                <a:solidFill>
                  <a:schemeClr val="tx1"/>
                </a:solidFill>
                <a:latin typeface="Arial Narrow" pitchFamily="34" charset="0"/>
                <a:cs typeface="Times New Roman" pitchFamily="18" charset="0"/>
              </a:rPr>
              <a:t>Ile</a:t>
            </a:r>
            <a:r>
              <a:rPr lang="pt-PT" sz="2000" dirty="0" smtClean="0">
                <a:solidFill>
                  <a:schemeClr val="tx1"/>
                </a:solidFill>
                <a:latin typeface="Arial Narrow" pitchFamily="34" charset="0"/>
                <a:cs typeface="Times New Roman" pitchFamily="18" charset="0"/>
              </a:rPr>
              <a:t>, M. Costa e Mopeia.</a:t>
            </a:r>
          </a:p>
          <a:p>
            <a:pPr algn="just">
              <a:defRPr/>
            </a:pPr>
            <a:r>
              <a:rPr lang="pt-PT" sz="20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 </a:t>
            </a:r>
          </a:p>
          <a:p>
            <a:pPr algn="just" fontAlgn="auto">
              <a:spcAft>
                <a:spcPts val="0"/>
              </a:spcAft>
              <a:defRPr/>
            </a:pPr>
            <a:r>
              <a:rPr lang="pt-PT" sz="2200" dirty="0" smtClean="0">
                <a:solidFill>
                  <a:schemeClr val="tx1"/>
                </a:solidFill>
                <a:latin typeface="Arial Narrow" pitchFamily="34" charset="0"/>
              </a:rPr>
              <a:t> </a:t>
            </a:r>
          </a:p>
          <a:p>
            <a:pPr algn="just" fontAlgn="auto">
              <a:spcAft>
                <a:spcPts val="0"/>
              </a:spcAft>
              <a:defRPr/>
            </a:pPr>
            <a:endParaRPr lang="pt-PT" sz="2200" dirty="0" smtClean="0">
              <a:solidFill>
                <a:schemeClr val="tx1"/>
              </a:solidFill>
              <a:latin typeface="Arial Narrow" pitchFamily="34" charset="0"/>
            </a:endParaRPr>
          </a:p>
          <a:p>
            <a:pPr algn="just" fontAlgn="auto">
              <a:spcAft>
                <a:spcPts val="0"/>
              </a:spcAft>
              <a:defRPr/>
            </a:pPr>
            <a:r>
              <a:rPr lang="pt-PT" sz="2200" dirty="0" smtClean="0">
                <a:solidFill>
                  <a:schemeClr val="tx1"/>
                </a:solidFill>
                <a:latin typeface="Arial Narrow" pitchFamily="34" charset="0"/>
              </a:rPr>
              <a:t> </a:t>
            </a:r>
          </a:p>
          <a:p>
            <a:pPr algn="just" fontAlgn="auto">
              <a:spcAft>
                <a:spcPts val="0"/>
              </a:spcAft>
              <a:defRPr/>
            </a:pPr>
            <a:endParaRPr lang="pt-PT" sz="2200" dirty="0">
              <a:latin typeface="Arial Narrow" pitchFamily="34" charset="0"/>
            </a:endParaRPr>
          </a:p>
        </p:txBody>
      </p:sp>
      <p:graphicFrame>
        <p:nvGraphicFramePr>
          <p:cNvPr id="51203" name="Object 3"/>
          <p:cNvGraphicFramePr>
            <a:graphicFrameLocks noChangeAspect="1"/>
          </p:cNvGraphicFramePr>
          <p:nvPr>
            <p:extLst>
              <p:ext uri="{D42A27DB-BD31-4B8C-83A1-F6EECF244321}">
                <p14:modId xmlns:p14="http://schemas.microsoft.com/office/powerpoint/2010/main" val="3169282891"/>
              </p:ext>
            </p:extLst>
          </p:nvPr>
        </p:nvGraphicFramePr>
        <p:xfrm>
          <a:off x="536575" y="2374900"/>
          <a:ext cx="7848600" cy="1655763"/>
        </p:xfrm>
        <a:graphic>
          <a:graphicData uri="http://schemas.openxmlformats.org/presentationml/2006/ole">
            <mc:AlternateContent xmlns:mc="http://schemas.openxmlformats.org/markup-compatibility/2006">
              <mc:Choice xmlns:v="urn:schemas-microsoft-com:vml" Requires="v">
                <p:oleObj spid="_x0000_s51219" name="Folha de Cálculo" r:id="rId3" imgW="6543656" imgH="1847883" progId="Excel.Sheet.8">
                  <p:embed/>
                </p:oleObj>
              </mc:Choice>
              <mc:Fallback>
                <p:oleObj name="Folha de Cálculo" r:id="rId3" imgW="6543656" imgH="1847883" progId="Excel.Shee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 y="2374900"/>
                        <a:ext cx="7848600" cy="1655763"/>
                      </a:xfrm>
                      <a:prstGeom prst="rect">
                        <a:avLst/>
                      </a:prstGeom>
                      <a:noFill/>
                      <a:ln>
                        <a:noFill/>
                      </a:ln>
                      <a:effectLst/>
                      <a:extLst/>
                    </p:spPr>
                  </p:pic>
                </p:oleObj>
              </mc:Fallback>
            </mc:AlternateContent>
          </a:graphicData>
        </a:graphic>
      </p:graphicFrame>
      <p:graphicFrame>
        <p:nvGraphicFramePr>
          <p:cNvPr id="51204" name="Object 4"/>
          <p:cNvGraphicFramePr>
            <a:graphicFrameLocks noChangeAspect="1"/>
          </p:cNvGraphicFramePr>
          <p:nvPr>
            <p:extLst>
              <p:ext uri="{D42A27DB-BD31-4B8C-83A1-F6EECF244321}">
                <p14:modId xmlns:p14="http://schemas.microsoft.com/office/powerpoint/2010/main" val="2107623431"/>
              </p:ext>
            </p:extLst>
          </p:nvPr>
        </p:nvGraphicFramePr>
        <p:xfrm>
          <a:off x="539552" y="5157192"/>
          <a:ext cx="6120680" cy="1472183"/>
        </p:xfrm>
        <a:graphic>
          <a:graphicData uri="http://schemas.openxmlformats.org/presentationml/2006/ole">
            <mc:AlternateContent xmlns:mc="http://schemas.openxmlformats.org/markup-compatibility/2006">
              <mc:Choice xmlns:v="urn:schemas-microsoft-com:vml" Requires="v">
                <p:oleObj spid="_x0000_s51220" name="Worksheet" r:id="rId5" imgW="3019539" imgH="1400066" progId="Excel.Sheet.8">
                  <p:embed/>
                </p:oleObj>
              </mc:Choice>
              <mc:Fallback>
                <p:oleObj name="Worksheet" r:id="rId5" imgW="3019539" imgH="1400066"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5157192"/>
                        <a:ext cx="6120680" cy="147218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818856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224" y="500042"/>
            <a:ext cx="7572428" cy="917596"/>
          </a:xfrm>
        </p:spPr>
        <p:txBody>
          <a:bodyPr>
            <a:normAutofit fontScale="90000"/>
          </a:bodyPr>
          <a:lstStyle/>
          <a:p>
            <a:pPr algn="l"/>
            <a:r>
              <a:rPr lang="pt-PT" sz="3200" b="1" dirty="0" smtClean="0">
                <a:latin typeface="Times New Roman" pitchFamily="18" charset="0"/>
                <a:cs typeface="Times New Roman" pitchFamily="18" charset="0"/>
              </a:rPr>
              <a:t/>
            </a:r>
            <a:br>
              <a:rPr lang="pt-PT" sz="3200" b="1" dirty="0" smtClean="0">
                <a:latin typeface="Times New Roman" pitchFamily="18" charset="0"/>
                <a:cs typeface="Times New Roman" pitchFamily="18" charset="0"/>
              </a:rPr>
            </a:br>
            <a:r>
              <a:rPr lang="pt-PT" sz="3200" dirty="0" smtClean="0">
                <a:latin typeface="Times New Roman" pitchFamily="18" charset="0"/>
                <a:cs typeface="Times New Roman" pitchFamily="18" charset="0"/>
              </a:rPr>
              <a:t> </a:t>
            </a:r>
            <a:endParaRPr lang="pt-PT" sz="3200" dirty="0">
              <a:latin typeface="Times New Roman" pitchFamily="18" charset="0"/>
              <a:cs typeface="Times New Roman" pitchFamily="18" charset="0"/>
            </a:endParaRPr>
          </a:p>
        </p:txBody>
      </p:sp>
      <p:sp>
        <p:nvSpPr>
          <p:cNvPr id="3" name="Marcador de Posição de Conteúdo 2"/>
          <p:cNvSpPr>
            <a:spLocks noGrp="1"/>
          </p:cNvSpPr>
          <p:nvPr>
            <p:ph idx="1"/>
          </p:nvPr>
        </p:nvSpPr>
        <p:spPr>
          <a:xfrm>
            <a:off x="214282" y="1124744"/>
            <a:ext cx="8572560" cy="5518966"/>
          </a:xfrm>
        </p:spPr>
        <p:txBody>
          <a:bodyPr>
            <a:normAutofit/>
          </a:bodyPr>
          <a:lstStyle/>
          <a:p>
            <a:pPr algn="just">
              <a:buNone/>
            </a:pPr>
            <a:endParaRPr lang="pt-PT" sz="2800" dirty="0" smtClean="0">
              <a:latin typeface="Arial Narrow" pitchFamily="34" charset="0"/>
              <a:cs typeface="Times New Roman" pitchFamily="18" charset="0"/>
            </a:endParaRPr>
          </a:p>
          <a:p>
            <a:pPr algn="just">
              <a:buNone/>
            </a:pPr>
            <a:endParaRPr lang="pt-PT" sz="3600" dirty="0">
              <a:latin typeface="Times New Roman" pitchFamily="18" charset="0"/>
              <a:cs typeface="Times New Roman" pitchFamily="18" charset="0"/>
            </a:endParaRPr>
          </a:p>
        </p:txBody>
      </p:sp>
      <p:sp>
        <p:nvSpPr>
          <p:cNvPr id="4" name="Title 1"/>
          <p:cNvSpPr txBox="1">
            <a:spLocks/>
          </p:cNvSpPr>
          <p:nvPr/>
        </p:nvSpPr>
        <p:spPr>
          <a:xfrm>
            <a:off x="251521" y="214290"/>
            <a:ext cx="8784974" cy="668780"/>
          </a:xfrm>
          <a:prstGeom prst="rect">
            <a:avLst/>
          </a:prstGeom>
          <a:solidFill>
            <a:schemeClr val="tx2">
              <a:lumMod val="40000"/>
              <a:lumOff val="6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a:spcBef>
                <a:spcPct val="0"/>
              </a:spcBef>
              <a:defRPr/>
            </a:pPr>
            <a:r>
              <a:rPr lang="pt-PT" sz="3200" b="1" dirty="0" smtClean="0">
                <a:solidFill>
                  <a:srgbClr val="FF0000"/>
                </a:solidFill>
                <a:effectLst>
                  <a:outerShdw blurRad="38100" dist="38100" dir="2700000" algn="tl">
                    <a:srgbClr val="000000">
                      <a:alpha val="43137"/>
                    </a:srgbClr>
                  </a:outerShdw>
                </a:effectLst>
                <a:latin typeface="Arial Narrow" pitchFamily="34" charset="0"/>
                <a:cs typeface="Times New Roman" pitchFamily="18" charset="0"/>
              </a:rPr>
              <a:t>d) Cabimentos</a:t>
            </a:r>
            <a:endParaRPr kumimoji="0" lang="en-US"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pitchFamily="34" charset="0"/>
              <a:cs typeface="Times New Roman" pitchFamily="18" charset="0"/>
            </a:endParaRPr>
          </a:p>
        </p:txBody>
      </p:sp>
      <p:sp>
        <p:nvSpPr>
          <p:cNvPr id="7" name="CaixaDeTexto 6"/>
          <p:cNvSpPr txBox="1"/>
          <p:nvPr/>
        </p:nvSpPr>
        <p:spPr>
          <a:xfrm>
            <a:off x="2500298" y="3000372"/>
            <a:ext cx="328614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PT" sz="1600" dirty="0" smtClean="0">
                <a:latin typeface="Arial Narrow" pitchFamily="34" charset="0"/>
              </a:rPr>
              <a:t>Cerim</a:t>
            </a:r>
            <a:r>
              <a:rPr lang="pt-PT" sz="1600" dirty="0" smtClean="0">
                <a:latin typeface="Arial Narrow" pitchFamily="34" charset="0"/>
                <a:cs typeface="Arial"/>
              </a:rPr>
              <a:t>ó</a:t>
            </a:r>
            <a:r>
              <a:rPr lang="pt-PT" sz="1600" dirty="0" smtClean="0">
                <a:latin typeface="Arial Narrow" pitchFamily="34" charset="0"/>
              </a:rPr>
              <a:t>nia de abertura </a:t>
            </a:r>
            <a:r>
              <a:rPr lang="pt-PT" sz="1600" dirty="0" err="1" smtClean="0">
                <a:latin typeface="Arial Narrow" pitchFamily="34" charset="0"/>
              </a:rPr>
              <a:t>FNJDE-Tete</a:t>
            </a:r>
            <a:r>
              <a:rPr lang="pt-PT" sz="1600" dirty="0" smtClean="0">
                <a:latin typeface="Arial Narrow" pitchFamily="34" charset="0"/>
              </a:rPr>
              <a:t> 2013</a:t>
            </a:r>
            <a:endParaRPr lang="pt-PT" sz="1600" dirty="0">
              <a:latin typeface="Arial Narrow" pitchFamily="34" charset="0"/>
            </a:endParaRPr>
          </a:p>
        </p:txBody>
      </p:sp>
      <p:sp>
        <p:nvSpPr>
          <p:cNvPr id="9" name="Content Placeholder 2"/>
          <p:cNvSpPr txBox="1">
            <a:spLocks/>
          </p:cNvSpPr>
          <p:nvPr/>
        </p:nvSpPr>
        <p:spPr>
          <a:xfrm>
            <a:off x="251520" y="1124744"/>
            <a:ext cx="8784975" cy="576064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algn="just" fontAlgn="auto">
              <a:spcAft>
                <a:spcPts val="0"/>
              </a:spcAft>
              <a:defRPr/>
            </a:pPr>
            <a:endParaRPr lang="pt-PT" sz="2200" dirty="0">
              <a:latin typeface="Arial Narrow" pitchFamily="34" charset="0"/>
            </a:endParaRPr>
          </a:p>
        </p:txBody>
      </p:sp>
      <p:sp>
        <p:nvSpPr>
          <p:cNvPr id="6" name="TextBox 5"/>
          <p:cNvSpPr txBox="1"/>
          <p:nvPr/>
        </p:nvSpPr>
        <p:spPr>
          <a:xfrm>
            <a:off x="5436343" y="1124744"/>
            <a:ext cx="3600153" cy="5724644"/>
          </a:xfrm>
          <a:prstGeom prst="rect">
            <a:avLst/>
          </a:prstGeom>
          <a:solidFill>
            <a:srgbClr val="00B050"/>
          </a:solidFill>
        </p:spPr>
        <p:txBody>
          <a:bodyPr wrap="square" rtlCol="0">
            <a:spAutoFit/>
          </a:bodyPr>
          <a:lstStyle/>
          <a:p>
            <a:pPr algn="just">
              <a:lnSpc>
                <a:spcPct val="150000"/>
              </a:lnSpc>
            </a:pPr>
            <a:r>
              <a:rPr lang="pt-PT" sz="2600" dirty="0">
                <a:latin typeface="Arial Narrow" pitchFamily="34" charset="0"/>
              </a:rPr>
              <a:t>Dos </a:t>
            </a:r>
            <a:r>
              <a:rPr lang="pt-PT" sz="2600" b="1" dirty="0" smtClean="0">
                <a:latin typeface="Arial Narrow" pitchFamily="34" charset="0"/>
              </a:rPr>
              <a:t>2.775</a:t>
            </a:r>
            <a:r>
              <a:rPr lang="pt-PT" sz="2600" dirty="0" smtClean="0">
                <a:latin typeface="Arial Narrow" pitchFamily="34" charset="0"/>
              </a:rPr>
              <a:t> contratados, já foram confirmados </a:t>
            </a:r>
            <a:r>
              <a:rPr lang="pt-PT" sz="2600" b="1" dirty="0" smtClean="0">
                <a:latin typeface="Arial Narrow" pitchFamily="34" charset="0"/>
              </a:rPr>
              <a:t>2.726</a:t>
            </a:r>
            <a:r>
              <a:rPr lang="pt-PT" sz="2600" dirty="0" smtClean="0">
                <a:latin typeface="Arial Narrow" pitchFamily="34" charset="0"/>
              </a:rPr>
              <a:t> e os </a:t>
            </a:r>
            <a:r>
              <a:rPr lang="pt-PT" sz="2600" b="1" dirty="0" smtClean="0">
                <a:latin typeface="Arial Narrow" pitchFamily="34" charset="0"/>
              </a:rPr>
              <a:t>43 </a:t>
            </a:r>
            <a:r>
              <a:rPr lang="pt-PT" sz="2600" dirty="0" smtClean="0">
                <a:latin typeface="Arial Narrow" pitchFamily="34" charset="0"/>
              </a:rPr>
              <a:t>aguardam pela confirmação </a:t>
            </a:r>
            <a:r>
              <a:rPr lang="pt-PT" sz="2600" dirty="0">
                <a:latin typeface="Arial Narrow" pitchFamily="34" charset="0"/>
              </a:rPr>
              <a:t>de cabimentos de verba </a:t>
            </a:r>
            <a:r>
              <a:rPr lang="pt-PT" sz="2600" dirty="0" smtClean="0">
                <a:latin typeface="Arial Narrow" pitchFamily="34" charset="0"/>
              </a:rPr>
              <a:t>pela Direcção </a:t>
            </a:r>
            <a:r>
              <a:rPr lang="pt-PT" sz="2600" dirty="0">
                <a:latin typeface="Arial Narrow" pitchFamily="34" charset="0"/>
              </a:rPr>
              <a:t>Provincial de Economia e Finanças da </a:t>
            </a:r>
            <a:r>
              <a:rPr lang="pt-PT" sz="2600" dirty="0" smtClean="0">
                <a:latin typeface="Arial Narrow" pitchFamily="34" charset="0"/>
              </a:rPr>
              <a:t>Zambézia</a:t>
            </a:r>
            <a:r>
              <a:rPr lang="pt-PT" sz="2600" dirty="0" smtClean="0">
                <a:latin typeface="Arial Narrow" pitchFamily="34" charset="0"/>
              </a:rPr>
              <a:t>.</a:t>
            </a:r>
          </a:p>
          <a:p>
            <a:pPr algn="just">
              <a:lnSpc>
                <a:spcPct val="150000"/>
              </a:lnSpc>
            </a:pPr>
            <a:endParaRPr lang="pt-PT" sz="2600" dirty="0">
              <a:latin typeface="Arial Narrow" pitchFamily="34" charset="0"/>
            </a:endParaRPr>
          </a:p>
          <a:p>
            <a:pPr algn="just">
              <a:lnSpc>
                <a:spcPct val="150000"/>
              </a:lnSpc>
            </a:pPr>
            <a:endParaRPr lang="pt-PT" sz="2600" dirty="0" smtClean="0">
              <a:latin typeface="Arial Narrow" pitchFamily="34" charset="0"/>
            </a:endParaRPr>
          </a:p>
          <a:p>
            <a:pPr algn="just">
              <a:lnSpc>
                <a:spcPct val="150000"/>
              </a:lnSpc>
            </a:pPr>
            <a:endParaRPr lang="en-GB" sz="1000" dirty="0"/>
          </a:p>
        </p:txBody>
      </p:sp>
      <p:graphicFrame>
        <p:nvGraphicFramePr>
          <p:cNvPr id="28688" name="Object 16"/>
          <p:cNvGraphicFramePr>
            <a:graphicFrameLocks noChangeAspect="1"/>
          </p:cNvGraphicFramePr>
          <p:nvPr>
            <p:extLst>
              <p:ext uri="{D42A27DB-BD31-4B8C-83A1-F6EECF244321}">
                <p14:modId xmlns:p14="http://schemas.microsoft.com/office/powerpoint/2010/main" val="3916014401"/>
              </p:ext>
            </p:extLst>
          </p:nvPr>
        </p:nvGraphicFramePr>
        <p:xfrm>
          <a:off x="251520" y="1124744"/>
          <a:ext cx="5184823" cy="5760640"/>
        </p:xfrm>
        <a:graphic>
          <a:graphicData uri="http://schemas.openxmlformats.org/presentationml/2006/ole">
            <mc:AlternateContent xmlns:mc="http://schemas.openxmlformats.org/markup-compatibility/2006">
              <mc:Choice xmlns:v="urn:schemas-microsoft-com:vml" Requires="v">
                <p:oleObj spid="_x0000_s28696" name="Worksheet" r:id="rId3" imgW="7200878" imgH="7086520" progId="Excel.Sheet.8">
                  <p:embed/>
                </p:oleObj>
              </mc:Choice>
              <mc:Fallback>
                <p:oleObj name="Worksheet" r:id="rId3" imgW="7200878" imgH="7086520" progId="Excel.Sheet.8">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124744"/>
                        <a:ext cx="5184823" cy="576064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156602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3909</TotalTime>
  <Words>997</Words>
  <Application>Microsoft Office PowerPoint</Application>
  <PresentationFormat>Apresentação no Ecrã (4:3)</PresentationFormat>
  <Paragraphs>151</Paragraphs>
  <Slides>17</Slides>
  <Notes>3</Notes>
  <HiddenSlides>0</HiddenSlides>
  <MMClips>0</MMClips>
  <ScaleCrop>false</ScaleCrop>
  <HeadingPairs>
    <vt:vector size="8" baseType="variant">
      <vt:variant>
        <vt:lpstr>Tipos de letra usados</vt:lpstr>
      </vt:variant>
      <vt:variant>
        <vt:i4>7</vt:i4>
      </vt:variant>
      <vt:variant>
        <vt:lpstr>Tema</vt:lpstr>
      </vt:variant>
      <vt:variant>
        <vt:i4>1</vt:i4>
      </vt:variant>
      <vt:variant>
        <vt:lpstr>Servidores OLE incorporados</vt:lpstr>
      </vt:variant>
      <vt:variant>
        <vt:i4>3</vt:i4>
      </vt:variant>
      <vt:variant>
        <vt:lpstr>Títulos dos diapositivos</vt:lpstr>
      </vt:variant>
      <vt:variant>
        <vt:i4>17</vt:i4>
      </vt:variant>
    </vt:vector>
  </HeadingPairs>
  <TitlesOfParts>
    <vt:vector size="28" baseType="lpstr">
      <vt:lpstr>Algerian</vt:lpstr>
      <vt:lpstr>Arial</vt:lpstr>
      <vt:lpstr>Arial Narrow</vt:lpstr>
      <vt:lpstr>Calibri</vt:lpstr>
      <vt:lpstr>Helvetica Light</vt:lpstr>
      <vt:lpstr>MS PGothic</vt:lpstr>
      <vt:lpstr>Times New Roman</vt:lpstr>
      <vt:lpstr>Tema do Office</vt:lpstr>
      <vt:lpstr>Folha de Cálculo</vt:lpstr>
      <vt:lpstr>Worksheet</vt:lpstr>
      <vt:lpstr>Folha Cálculo Microsoft Excel 97-2003</vt:lpstr>
      <vt:lpstr>Apresentação do PowerPoint</vt:lpstr>
      <vt:lpstr>ESTRUTURA DA APRESENTAÇÃO</vt:lpstr>
      <vt:lpstr>  </vt:lpstr>
      <vt:lpstr>  </vt:lpstr>
      <vt:lpstr>  </vt:lpstr>
      <vt:lpstr>  </vt:lpstr>
      <vt:lpstr>  </vt:lpstr>
      <vt:lpstr>  </vt:lpstr>
      <vt:lpstr>  </vt:lpstr>
      <vt:lpstr>  </vt:lpstr>
      <vt:lpstr>  </vt:lpstr>
      <vt:lpstr>  </vt:lpstr>
      <vt:lpstr>  </vt:lpstr>
      <vt:lpstr>Apresentação do PowerPoint</vt:lpstr>
      <vt:lpstr>  </vt:lpstr>
      <vt:lpstr>  </vt:lpstr>
      <vt:lpstr>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DRSE</dc:creator>
  <cp:lastModifiedBy>SECRETARIA PROVINCIA</cp:lastModifiedBy>
  <cp:revision>407</cp:revision>
  <dcterms:created xsi:type="dcterms:W3CDTF">2016-10-04T11:34:27Z</dcterms:created>
  <dcterms:modified xsi:type="dcterms:W3CDTF">2017-05-22T17:28:34Z</dcterms:modified>
</cp:coreProperties>
</file>