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  <p:sldMasterId id="2147483660" r:id="rId2"/>
    <p:sldMasterId id="2147483672" r:id="rId3"/>
  </p:sldMasterIdLst>
  <p:notesMasterIdLst>
    <p:notesMasterId r:id="rId49"/>
  </p:notesMasterIdLst>
  <p:handoutMasterIdLst>
    <p:handoutMasterId r:id="rId50"/>
  </p:handoutMasterIdLst>
  <p:sldIdLst>
    <p:sldId id="283" r:id="rId4"/>
    <p:sldId id="408" r:id="rId5"/>
    <p:sldId id="428" r:id="rId6"/>
    <p:sldId id="290" r:id="rId7"/>
    <p:sldId id="291" r:id="rId8"/>
    <p:sldId id="380" r:id="rId9"/>
    <p:sldId id="315" r:id="rId10"/>
    <p:sldId id="440" r:id="rId11"/>
    <p:sldId id="441" r:id="rId12"/>
    <p:sldId id="272" r:id="rId13"/>
    <p:sldId id="341" r:id="rId14"/>
    <p:sldId id="342" r:id="rId15"/>
    <p:sldId id="343" r:id="rId16"/>
    <p:sldId id="344" r:id="rId17"/>
    <p:sldId id="274" r:id="rId18"/>
    <p:sldId id="345" r:id="rId19"/>
    <p:sldId id="346" r:id="rId20"/>
    <p:sldId id="273" r:id="rId21"/>
    <p:sldId id="347" r:id="rId22"/>
    <p:sldId id="348" r:id="rId23"/>
    <p:sldId id="349" r:id="rId24"/>
    <p:sldId id="350" r:id="rId25"/>
    <p:sldId id="351" r:id="rId26"/>
    <p:sldId id="352" r:id="rId27"/>
    <p:sldId id="353" r:id="rId28"/>
    <p:sldId id="275" r:id="rId29"/>
    <p:sldId id="354" r:id="rId30"/>
    <p:sldId id="355" r:id="rId31"/>
    <p:sldId id="270" r:id="rId32"/>
    <p:sldId id="276" r:id="rId33"/>
    <p:sldId id="362" r:id="rId34"/>
    <p:sldId id="363" r:id="rId35"/>
    <p:sldId id="366" r:id="rId36"/>
    <p:sldId id="429" r:id="rId37"/>
    <p:sldId id="368" r:id="rId38"/>
    <p:sldId id="425" r:id="rId39"/>
    <p:sldId id="369" r:id="rId40"/>
    <p:sldId id="426" r:id="rId41"/>
    <p:sldId id="370" r:id="rId42"/>
    <p:sldId id="287" r:id="rId43"/>
    <p:sldId id="288" r:id="rId44"/>
    <p:sldId id="289" r:id="rId45"/>
    <p:sldId id="435" r:id="rId46"/>
    <p:sldId id="436" r:id="rId47"/>
    <p:sldId id="437" r:id="rId48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9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H:\MALARIA%202017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H:\MALARIA%202017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Malaria!$F$146</c:f>
              <c:strCache>
                <c:ptCount val="1"/>
                <c:pt idx="0">
                  <c:v>MALÁRIA  2016</c:v>
                </c:pt>
              </c:strCache>
            </c:strRef>
          </c:tx>
          <c:dLbls>
            <c:dLbl>
              <c:idx val="7"/>
              <c:layout>
                <c:manualLayout>
                  <c:x val="-4.3103448275860949E-3"/>
                  <c:y val="-3.1963470319634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EF5-4085-8B5F-265A9DBDC23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Malaria!$G$145:$O$145</c:f>
              <c:strCache>
                <c:ptCount val="9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</c:strCache>
            </c:strRef>
          </c:cat>
          <c:val>
            <c:numRef>
              <c:f>Malaria!$G$146:$O$146</c:f>
              <c:numCache>
                <c:formatCode>#,##0</c:formatCode>
                <c:ptCount val="9"/>
                <c:pt idx="0">
                  <c:v>7467</c:v>
                </c:pt>
                <c:pt idx="1">
                  <c:v>6212</c:v>
                </c:pt>
                <c:pt idx="2">
                  <c:v>7096</c:v>
                </c:pt>
                <c:pt idx="3">
                  <c:v>6230</c:v>
                </c:pt>
                <c:pt idx="4">
                  <c:v>5745</c:v>
                </c:pt>
                <c:pt idx="5">
                  <c:v>4385</c:v>
                </c:pt>
                <c:pt idx="6">
                  <c:v>6143</c:v>
                </c:pt>
                <c:pt idx="7">
                  <c:v>4505</c:v>
                </c:pt>
                <c:pt idx="8">
                  <c:v>7159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F5-4085-8B5F-265A9DBDC23C}"/>
            </c:ext>
          </c:extLst>
        </c:ser>
        <c:ser>
          <c:idx val="1"/>
          <c:order val="1"/>
          <c:tx>
            <c:strRef>
              <c:f>Malaria!$F$147</c:f>
              <c:strCache>
                <c:ptCount val="1"/>
                <c:pt idx="0">
                  <c:v>MALÁRIA  2017</c:v>
                </c:pt>
              </c:strCache>
            </c:strRef>
          </c:tx>
          <c:dLbls>
            <c:dLbl>
              <c:idx val="4"/>
              <c:layout>
                <c:manualLayout>
                  <c:x val="-2.5862068965517241E-2"/>
                  <c:y val="2.2831050228310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EF5-4085-8B5F-265A9DBDC23C}"/>
                </c:ext>
              </c:extLst>
            </c:dLbl>
            <c:dLbl>
              <c:idx val="7"/>
              <c:layout>
                <c:manualLayout>
                  <c:x val="-1.2931034482758523E-2"/>
                  <c:y val="2.0547945205479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EF5-4085-8B5F-265A9DBDC23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Malaria!$G$145:$O$145</c:f>
              <c:strCache>
                <c:ptCount val="9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</c:strCache>
            </c:strRef>
          </c:cat>
          <c:val>
            <c:numRef>
              <c:f>Malaria!$G$147:$O$147</c:f>
              <c:numCache>
                <c:formatCode>#,##0</c:formatCode>
                <c:ptCount val="9"/>
                <c:pt idx="0">
                  <c:v>9279</c:v>
                </c:pt>
                <c:pt idx="1">
                  <c:v>8250</c:v>
                </c:pt>
                <c:pt idx="2">
                  <c:v>9702</c:v>
                </c:pt>
                <c:pt idx="3">
                  <c:v>6765</c:v>
                </c:pt>
                <c:pt idx="4">
                  <c:v>5569</c:v>
                </c:pt>
                <c:pt idx="5">
                  <c:v>6830</c:v>
                </c:pt>
                <c:pt idx="6">
                  <c:v>4832</c:v>
                </c:pt>
                <c:pt idx="7">
                  <c:v>4288</c:v>
                </c:pt>
                <c:pt idx="8">
                  <c:v>5473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EF5-4085-8B5F-265A9DBDC2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835136"/>
        <c:axId val="165836672"/>
      </c:lineChart>
      <c:catAx>
        <c:axId val="16583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5836672"/>
        <c:crosses val="autoZero"/>
        <c:auto val="1"/>
        <c:lblAlgn val="ctr"/>
        <c:lblOffset val="100"/>
        <c:noMultiLvlLbl val="0"/>
      </c:catAx>
      <c:valAx>
        <c:axId val="16583667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16583513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'[1]Sheet 1'!$F$28</c:f>
              <c:strCache>
                <c:ptCount val="1"/>
                <c:pt idx="0">
                  <c:v>Diarreia 2016</c:v>
                </c:pt>
              </c:strCache>
            </c:strRef>
          </c:tx>
          <c:marker>
            <c:spPr>
              <a:solidFill>
                <a:srgbClr val="00B0F0"/>
              </a:solidFill>
            </c:spPr>
          </c:marker>
          <c:dLbls>
            <c:dLbl>
              <c:idx val="0"/>
              <c:layout>
                <c:manualLayout>
                  <c:x val="0"/>
                  <c:y val="-3.18627450980392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128-4DBE-9D53-A9A2B9CAA6C8}"/>
                </c:ext>
              </c:extLst>
            </c:dLbl>
            <c:dLbl>
              <c:idx val="1"/>
              <c:layout>
                <c:manualLayout>
                  <c:x val="-1.6877637130801688E-3"/>
                  <c:y val="-2.45098039215686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128-4DBE-9D53-A9A2B9CAA6C8}"/>
                </c:ext>
              </c:extLst>
            </c:dLbl>
            <c:dLbl>
              <c:idx val="2"/>
              <c:layout>
                <c:manualLayout>
                  <c:x val="-3.3755407156383935E-2"/>
                  <c:y val="3.18625521074571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128-4DBE-9D53-A9A2B9CAA6C8}"/>
                </c:ext>
              </c:extLst>
            </c:dLbl>
            <c:dLbl>
              <c:idx val="3"/>
              <c:layout>
                <c:manualLayout>
                  <c:x val="-6.7510548523206804E-3"/>
                  <c:y val="-2.20588235294118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128-4DBE-9D53-A9A2B9CAA6C8}"/>
                </c:ext>
              </c:extLst>
            </c:dLbl>
            <c:dLbl>
              <c:idx val="4"/>
              <c:layout>
                <c:manualLayout>
                  <c:x val="-2.5316455696202528E-2"/>
                  <c:y val="-3.67647058823529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128-4DBE-9D53-A9A2B9CAA6C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'[1]Sheet 1'!$G$27:$O$27</c:f>
              <c:strCache>
                <c:ptCount val="9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</c:strCache>
            </c:strRef>
          </c:cat>
          <c:val>
            <c:numRef>
              <c:f>'[1]Sheet 1'!$G$28:$O$28</c:f>
              <c:numCache>
                <c:formatCode>General</c:formatCode>
                <c:ptCount val="9"/>
                <c:pt idx="0">
                  <c:v>456</c:v>
                </c:pt>
                <c:pt idx="1">
                  <c:v>466</c:v>
                </c:pt>
                <c:pt idx="2">
                  <c:v>484</c:v>
                </c:pt>
                <c:pt idx="3">
                  <c:v>335</c:v>
                </c:pt>
                <c:pt idx="4">
                  <c:v>294</c:v>
                </c:pt>
                <c:pt idx="5">
                  <c:v>294</c:v>
                </c:pt>
                <c:pt idx="6">
                  <c:v>529</c:v>
                </c:pt>
                <c:pt idx="7">
                  <c:v>388</c:v>
                </c:pt>
                <c:pt idx="8">
                  <c:v>508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128-4DBE-9D53-A9A2B9CAA6C8}"/>
            </c:ext>
          </c:extLst>
        </c:ser>
        <c:ser>
          <c:idx val="1"/>
          <c:order val="1"/>
          <c:tx>
            <c:strRef>
              <c:f>'[1]Sheet 1'!$F$29</c:f>
              <c:strCache>
                <c:ptCount val="1"/>
                <c:pt idx="0">
                  <c:v>Diarreia 2017</c:v>
                </c:pt>
              </c:strCache>
            </c:strRef>
          </c:tx>
          <c:marker>
            <c:spPr>
              <a:solidFill>
                <a:srgbClr val="FF0000"/>
              </a:solidFill>
            </c:spPr>
          </c:marker>
          <c:dLbls>
            <c:dLbl>
              <c:idx val="1"/>
              <c:layout>
                <c:manualLayout>
                  <c:x val="-1.1814345991561181E-2"/>
                  <c:y val="2.69607843137254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128-4DBE-9D53-A9A2B9CAA6C8}"/>
                </c:ext>
              </c:extLst>
            </c:dLbl>
            <c:dLbl>
              <c:idx val="3"/>
              <c:layout>
                <c:manualLayout>
                  <c:x val="-2.7004219409282795E-2"/>
                  <c:y val="2.45098039215686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128-4DBE-9D53-A9A2B9CAA6C8}"/>
                </c:ext>
              </c:extLst>
            </c:dLbl>
            <c:dLbl>
              <c:idx val="4"/>
              <c:layout>
                <c:manualLayout>
                  <c:x val="-1.1814345991561181E-2"/>
                  <c:y val="1.96078431372549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128-4DBE-9D53-A9A2B9CAA6C8}"/>
                </c:ext>
              </c:extLst>
            </c:dLbl>
            <c:dLbl>
              <c:idx val="5"/>
              <c:layout>
                <c:manualLayout>
                  <c:x val="-1.1814345991561181E-2"/>
                  <c:y val="-2.45098039215686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128-4DBE-9D53-A9A2B9CAA6C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'[1]Sheet 1'!$G$27:$O$27</c:f>
              <c:strCache>
                <c:ptCount val="9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</c:strCache>
            </c:strRef>
          </c:cat>
          <c:val>
            <c:numRef>
              <c:f>'[1]Sheet 1'!$G$29:$O$29</c:f>
              <c:numCache>
                <c:formatCode>General</c:formatCode>
                <c:ptCount val="9"/>
                <c:pt idx="0">
                  <c:v>443</c:v>
                </c:pt>
                <c:pt idx="1">
                  <c:v>459</c:v>
                </c:pt>
                <c:pt idx="2">
                  <c:v>532</c:v>
                </c:pt>
                <c:pt idx="3">
                  <c:v>322</c:v>
                </c:pt>
                <c:pt idx="4">
                  <c:v>288</c:v>
                </c:pt>
                <c:pt idx="5">
                  <c:v>398</c:v>
                </c:pt>
                <c:pt idx="6">
                  <c:v>374</c:v>
                </c:pt>
                <c:pt idx="7">
                  <c:v>299</c:v>
                </c:pt>
                <c:pt idx="8">
                  <c:v>396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3128-4DBE-9D53-A9A2B9CAA6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171200"/>
        <c:axId val="243450240"/>
      </c:lineChart>
      <c:catAx>
        <c:axId val="19117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43450240"/>
        <c:crosses val="autoZero"/>
        <c:auto val="1"/>
        <c:lblAlgn val="ctr"/>
        <c:lblOffset val="100"/>
        <c:noMultiLvlLbl val="0"/>
      </c:catAx>
      <c:valAx>
        <c:axId val="2434502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9117120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16DF54-F3FA-483C-A418-466E960EAF5F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pt-PT"/>
        </a:p>
      </dgm:t>
    </dgm:pt>
    <dgm:pt modelId="{8E4FC725-07B9-43BA-8A20-9EA5FAF9BF29}">
      <dgm:prSet phldrT="[Texto]"/>
      <dgm:spPr/>
      <dgm:t>
        <a:bodyPr/>
        <a:lstStyle/>
        <a:p>
          <a:r>
            <a:rPr lang="pt-PT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Situação Geográfica:</a:t>
          </a:r>
          <a:endParaRPr lang="pt-PT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735C580-08B7-4B85-8D41-76F2522A2D98}" type="parTrans" cxnId="{D7A30D25-7F4E-4727-9150-73D284C37A9E}">
      <dgm:prSet/>
      <dgm:spPr/>
      <dgm:t>
        <a:bodyPr/>
        <a:lstStyle/>
        <a:p>
          <a:endParaRPr lang="pt-PT"/>
        </a:p>
      </dgm:t>
    </dgm:pt>
    <dgm:pt modelId="{CE840828-72BF-4D7A-A6CC-93AAE10580F1}" type="sibTrans" cxnId="{D7A30D25-7F4E-4727-9150-73D284C37A9E}">
      <dgm:prSet/>
      <dgm:spPr/>
      <dgm:t>
        <a:bodyPr/>
        <a:lstStyle/>
        <a:p>
          <a:endParaRPr lang="pt-PT"/>
        </a:p>
      </dgm:t>
    </dgm:pt>
    <dgm:pt modelId="{CCC98288-34EF-4255-8B12-AA8D54CED538}">
      <dgm:prSet phldrT="[Texto]"/>
      <dgm:spPr/>
      <dgm:t>
        <a:bodyPr/>
        <a:lstStyle/>
        <a:p>
          <a:pPr>
            <a:lnSpc>
              <a:spcPct val="90000"/>
            </a:lnSpc>
          </a:pPr>
          <a:endParaRPr lang="pt-PT" dirty="0">
            <a:latin typeface="Arial Narrow" pitchFamily="34" charset="0"/>
          </a:endParaRPr>
        </a:p>
      </dgm:t>
    </dgm:pt>
    <dgm:pt modelId="{358EF108-C87F-40E8-8C05-89F0D18B9C8F}" type="parTrans" cxnId="{817B2EFA-2A78-4113-AD38-7011229B556D}">
      <dgm:prSet/>
      <dgm:spPr/>
      <dgm:t>
        <a:bodyPr/>
        <a:lstStyle/>
        <a:p>
          <a:endParaRPr lang="pt-PT"/>
        </a:p>
      </dgm:t>
    </dgm:pt>
    <dgm:pt modelId="{1777CC23-204B-4E44-8CC1-C472E2F53C19}" type="sibTrans" cxnId="{817B2EFA-2A78-4113-AD38-7011229B556D}">
      <dgm:prSet/>
      <dgm:spPr/>
      <dgm:t>
        <a:bodyPr/>
        <a:lstStyle/>
        <a:p>
          <a:endParaRPr lang="pt-PT"/>
        </a:p>
      </dgm:t>
    </dgm:pt>
    <dgm:pt modelId="{80CC4938-6CC5-4C87-9590-307D692A7FED}">
      <dgm:prSet/>
      <dgm:spPr/>
      <dgm:t>
        <a:bodyPr/>
        <a:lstStyle/>
        <a:p>
          <a:pPr>
            <a:lnSpc>
              <a:spcPct val="100000"/>
            </a:lnSpc>
          </a:pPr>
          <a:r>
            <a:rPr lang="pt-PT" b="1" dirty="0" smtClean="0">
              <a:latin typeface="Arial Narrow" pitchFamily="34" charset="0"/>
              <a:ea typeface="Tahoma" pitchFamily="34" charset="0"/>
              <a:cs typeface="Tahoma" pitchFamily="34" charset="0"/>
            </a:rPr>
            <a:t>Distância: </a:t>
          </a:r>
          <a:r>
            <a:rPr lang="pt-PT" dirty="0" smtClean="0">
              <a:latin typeface="Arial Narrow" pitchFamily="34" charset="0"/>
              <a:ea typeface="Tahoma" pitchFamily="34" charset="0"/>
              <a:cs typeface="Tahoma" pitchFamily="34" charset="0"/>
            </a:rPr>
            <a:t>330 km de Quelimane e a 219 km da cidade de Nampula</a:t>
          </a:r>
          <a:endParaRPr lang="pt-PT" dirty="0">
            <a:latin typeface="Arial Narrow" pitchFamily="34" charset="0"/>
            <a:ea typeface="Tahoma" pitchFamily="34" charset="0"/>
            <a:cs typeface="Tahoma" pitchFamily="34" charset="0"/>
          </a:endParaRPr>
        </a:p>
      </dgm:t>
    </dgm:pt>
    <dgm:pt modelId="{DCCFF6A7-E5B3-4BFE-9D5D-D28CEDDFEDF8}" type="parTrans" cxnId="{A00297B5-6B04-4163-B0C9-B6CBC3A0A6F2}">
      <dgm:prSet/>
      <dgm:spPr/>
      <dgm:t>
        <a:bodyPr/>
        <a:lstStyle/>
        <a:p>
          <a:endParaRPr lang="pt-PT"/>
        </a:p>
      </dgm:t>
    </dgm:pt>
    <dgm:pt modelId="{1C502470-850D-4F00-9E5A-E3FDB194AE87}" type="sibTrans" cxnId="{A00297B5-6B04-4163-B0C9-B6CBC3A0A6F2}">
      <dgm:prSet/>
      <dgm:spPr/>
      <dgm:t>
        <a:bodyPr/>
        <a:lstStyle/>
        <a:p>
          <a:endParaRPr lang="pt-PT"/>
        </a:p>
      </dgm:t>
    </dgm:pt>
    <dgm:pt modelId="{472AA324-F3EC-49FF-BCA5-2187DC5943E8}">
      <dgm:prSet/>
      <dgm:spPr/>
      <dgm:t>
        <a:bodyPr/>
        <a:lstStyle/>
        <a:p>
          <a:pPr>
            <a:lnSpc>
              <a:spcPct val="100000"/>
            </a:lnSpc>
          </a:pPr>
          <a:r>
            <a:rPr lang="pt-PT" b="1" dirty="0" smtClean="0">
              <a:latin typeface="Arial Narrow" pitchFamily="34" charset="0"/>
              <a:ea typeface="Tahoma" pitchFamily="34" charset="0"/>
              <a:cs typeface="Tahoma" pitchFamily="34" charset="0"/>
            </a:rPr>
            <a:t>População </a:t>
          </a:r>
          <a:r>
            <a:rPr lang="en-US" altLang="en-US" b="1" dirty="0" smtClean="0">
              <a:solidFill>
                <a:srgbClr val="000000"/>
              </a:solidFill>
              <a:latin typeface="Arial Narrow" pitchFamily="34" charset="0"/>
              <a:ea typeface="Tahoma" pitchFamily="34" charset="0"/>
              <a:cs typeface="Tahoma" pitchFamily="34" charset="0"/>
            </a:rPr>
            <a:t>401.957</a:t>
          </a:r>
          <a:r>
            <a:rPr lang="pt-PT" b="1" dirty="0" smtClean="0">
              <a:latin typeface="Arial Narrow" pitchFamily="34" charset="0"/>
              <a:ea typeface="Tahoma" pitchFamily="34" charset="0"/>
              <a:cs typeface="Tahoma" pitchFamily="34" charset="0"/>
            </a:rPr>
            <a:t> </a:t>
          </a:r>
          <a:r>
            <a:rPr lang="pt-PT" dirty="0" err="1" smtClean="0">
              <a:latin typeface="Arial Narrow" pitchFamily="34" charset="0"/>
              <a:ea typeface="Tahoma" pitchFamily="34" charset="0"/>
              <a:cs typeface="Tahoma" pitchFamily="34" charset="0"/>
            </a:rPr>
            <a:t>hab</a:t>
          </a:r>
          <a:endParaRPr lang="pt-PT" dirty="0">
            <a:latin typeface="Arial Narrow" pitchFamily="34" charset="0"/>
            <a:ea typeface="Tahoma" pitchFamily="34" charset="0"/>
            <a:cs typeface="Tahoma" pitchFamily="34" charset="0"/>
          </a:endParaRPr>
        </a:p>
      </dgm:t>
    </dgm:pt>
    <dgm:pt modelId="{A6756727-8B44-4879-A497-84A549403059}" type="parTrans" cxnId="{3A75D7BC-9CC0-46DB-8232-DFA18F4A6892}">
      <dgm:prSet/>
      <dgm:spPr/>
      <dgm:t>
        <a:bodyPr/>
        <a:lstStyle/>
        <a:p>
          <a:endParaRPr lang="pt-PT"/>
        </a:p>
      </dgm:t>
    </dgm:pt>
    <dgm:pt modelId="{42A3A17F-F71F-4BA6-951D-FB1A9082EC20}" type="sibTrans" cxnId="{3A75D7BC-9CC0-46DB-8232-DFA18F4A6892}">
      <dgm:prSet/>
      <dgm:spPr/>
      <dgm:t>
        <a:bodyPr/>
        <a:lstStyle/>
        <a:p>
          <a:endParaRPr lang="pt-PT"/>
        </a:p>
      </dgm:t>
    </dgm:pt>
    <dgm:pt modelId="{C7918C8A-837F-4694-A2F8-9A947D51B908}">
      <dgm:prSet/>
      <dgm:spPr>
        <a:solidFill>
          <a:schemeClr val="accent2"/>
        </a:solidFill>
      </dgm:spPr>
      <dgm:t>
        <a:bodyPr/>
        <a:lstStyle/>
        <a:p>
          <a:r>
            <a:rPr lang="pt-PT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Limites:</a:t>
          </a:r>
          <a:endParaRPr lang="pt-PT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F6F0773-98E5-4266-BE62-855EBF7F1B34}" type="parTrans" cxnId="{46409B18-242E-4370-88D6-20EB16431A01}">
      <dgm:prSet/>
      <dgm:spPr/>
      <dgm:t>
        <a:bodyPr/>
        <a:lstStyle/>
        <a:p>
          <a:endParaRPr lang="pt-PT"/>
        </a:p>
      </dgm:t>
    </dgm:pt>
    <dgm:pt modelId="{5B27FF50-8FB3-4B5E-8193-DDCF62BBF48B}" type="sibTrans" cxnId="{46409B18-242E-4370-88D6-20EB16431A01}">
      <dgm:prSet/>
      <dgm:spPr/>
      <dgm:t>
        <a:bodyPr/>
        <a:lstStyle/>
        <a:p>
          <a:endParaRPr lang="pt-PT"/>
        </a:p>
      </dgm:t>
    </dgm:pt>
    <dgm:pt modelId="{1F7FCEA6-D347-41FF-A623-400DD0BE8AC0}">
      <dgm:prSet/>
      <dgm:spPr/>
      <dgm:t>
        <a:bodyPr/>
        <a:lstStyle/>
        <a:p>
          <a:r>
            <a:rPr lang="pt-PT" b="1" dirty="0" smtClean="0">
              <a:latin typeface="Arial Narrow" pitchFamily="34" charset="0"/>
              <a:ea typeface="Tahoma" pitchFamily="34" charset="0"/>
              <a:cs typeface="Tahoma" pitchFamily="34" charset="0"/>
            </a:rPr>
            <a:t>Norte: </a:t>
          </a:r>
          <a:r>
            <a:rPr lang="pt-PT" dirty="0" smtClean="0">
              <a:latin typeface="Arial Narrow" pitchFamily="34" charset="0"/>
              <a:ea typeface="Tahoma" pitchFamily="34" charset="0"/>
              <a:cs typeface="Tahoma" pitchFamily="34" charset="0"/>
            </a:rPr>
            <a:t>Nampula, pelo Distrito de Malema e </a:t>
          </a:r>
          <a:r>
            <a:rPr lang="pt-PT" dirty="0" err="1" smtClean="0">
              <a:latin typeface="Arial Narrow" pitchFamily="34" charset="0"/>
              <a:ea typeface="Tahoma" pitchFamily="34" charset="0"/>
              <a:cs typeface="Tahoma" pitchFamily="34" charset="0"/>
            </a:rPr>
            <a:t>Ribaue</a:t>
          </a:r>
          <a:endParaRPr lang="pt-PT" dirty="0">
            <a:latin typeface="Arial Narrow" pitchFamily="34" charset="0"/>
            <a:ea typeface="Tahoma" pitchFamily="34" charset="0"/>
            <a:cs typeface="Tahoma" pitchFamily="34" charset="0"/>
          </a:endParaRPr>
        </a:p>
      </dgm:t>
    </dgm:pt>
    <dgm:pt modelId="{2AF1AFC7-0CD6-40C6-86ED-6CF8C726EF00}" type="parTrans" cxnId="{8F501C38-90CC-426C-95CE-2BD86699663D}">
      <dgm:prSet/>
      <dgm:spPr/>
      <dgm:t>
        <a:bodyPr/>
        <a:lstStyle/>
        <a:p>
          <a:endParaRPr lang="pt-PT"/>
        </a:p>
      </dgm:t>
    </dgm:pt>
    <dgm:pt modelId="{7563867F-17A3-4219-97C9-3B09E441C1FF}" type="sibTrans" cxnId="{8F501C38-90CC-426C-95CE-2BD86699663D}">
      <dgm:prSet/>
      <dgm:spPr/>
      <dgm:t>
        <a:bodyPr/>
        <a:lstStyle/>
        <a:p>
          <a:endParaRPr lang="pt-PT"/>
        </a:p>
      </dgm:t>
    </dgm:pt>
    <dgm:pt modelId="{5D8433B4-1CAD-461C-B1AB-16D17A0299CA}">
      <dgm:prSet/>
      <dgm:spPr/>
      <dgm:t>
        <a:bodyPr/>
        <a:lstStyle/>
        <a:p>
          <a:r>
            <a:rPr lang="pt-PT" b="1" dirty="0" smtClean="0">
              <a:latin typeface="Arial Narrow" pitchFamily="34" charset="0"/>
              <a:ea typeface="Tahoma" pitchFamily="34" charset="0"/>
              <a:cs typeface="Tahoma" pitchFamily="34" charset="0"/>
            </a:rPr>
            <a:t>Sul: </a:t>
          </a:r>
          <a:r>
            <a:rPr lang="pt-PT" dirty="0" smtClean="0">
              <a:latin typeface="Arial Narrow" pitchFamily="34" charset="0"/>
              <a:ea typeface="Tahoma" pitchFamily="34" charset="0"/>
              <a:cs typeface="Tahoma" pitchFamily="34" charset="0"/>
            </a:rPr>
            <a:t>Distrito de </a:t>
          </a:r>
          <a:r>
            <a:rPr lang="pt-PT" dirty="0" err="1" smtClean="0">
              <a:latin typeface="Arial Narrow" pitchFamily="34" charset="0"/>
              <a:ea typeface="Tahoma" pitchFamily="34" charset="0"/>
              <a:cs typeface="Tahoma" pitchFamily="34" charset="0"/>
            </a:rPr>
            <a:t>Ile</a:t>
          </a:r>
          <a:r>
            <a:rPr lang="pt-PT" dirty="0" smtClean="0">
              <a:latin typeface="Arial Narrow" pitchFamily="34" charset="0"/>
              <a:ea typeface="Tahoma" pitchFamily="34" charset="0"/>
              <a:cs typeface="Tahoma" pitchFamily="34" charset="0"/>
            </a:rPr>
            <a:t>, pela Localidade de </a:t>
          </a:r>
          <a:r>
            <a:rPr lang="pt-PT" dirty="0" err="1" smtClean="0">
              <a:latin typeface="Arial Narrow" pitchFamily="34" charset="0"/>
              <a:ea typeface="Tahoma" pitchFamily="34" charset="0"/>
              <a:cs typeface="Tahoma" pitchFamily="34" charset="0"/>
            </a:rPr>
            <a:t>Mugulama</a:t>
          </a:r>
          <a:endParaRPr lang="pt-PT" dirty="0">
            <a:latin typeface="Arial Narrow" pitchFamily="34" charset="0"/>
            <a:ea typeface="Tahoma" pitchFamily="34" charset="0"/>
            <a:cs typeface="Tahoma" pitchFamily="34" charset="0"/>
          </a:endParaRPr>
        </a:p>
      </dgm:t>
    </dgm:pt>
    <dgm:pt modelId="{BEEADE5E-449F-46D8-AE68-DC1180477BFE}" type="parTrans" cxnId="{A87E32F6-55E5-4B25-AB88-E1A480F562A4}">
      <dgm:prSet/>
      <dgm:spPr/>
      <dgm:t>
        <a:bodyPr/>
        <a:lstStyle/>
        <a:p>
          <a:endParaRPr lang="pt-PT"/>
        </a:p>
      </dgm:t>
    </dgm:pt>
    <dgm:pt modelId="{C54E994D-3CD5-4B07-9F9D-10AE8069F2F4}" type="sibTrans" cxnId="{A87E32F6-55E5-4B25-AB88-E1A480F562A4}">
      <dgm:prSet/>
      <dgm:spPr/>
      <dgm:t>
        <a:bodyPr/>
        <a:lstStyle/>
        <a:p>
          <a:endParaRPr lang="pt-PT"/>
        </a:p>
      </dgm:t>
    </dgm:pt>
    <dgm:pt modelId="{652B8528-3DCF-46C6-B80D-E8F9B5B3EC2C}">
      <dgm:prSet/>
      <dgm:spPr/>
      <dgm:t>
        <a:bodyPr/>
        <a:lstStyle/>
        <a:p>
          <a:endParaRPr lang="pt-PT" dirty="0">
            <a:latin typeface="Arial Narrow" pitchFamily="34" charset="0"/>
          </a:endParaRPr>
        </a:p>
      </dgm:t>
    </dgm:pt>
    <dgm:pt modelId="{4E6F9D13-51CE-4494-BE9A-23850384CDFA}" type="parTrans" cxnId="{167B6828-B613-4068-9C6A-DA93FA7E7814}">
      <dgm:prSet/>
      <dgm:spPr/>
      <dgm:t>
        <a:bodyPr/>
        <a:lstStyle/>
        <a:p>
          <a:endParaRPr lang="pt-PT"/>
        </a:p>
      </dgm:t>
    </dgm:pt>
    <dgm:pt modelId="{72D0ABCB-0AE7-4F4B-B2CB-16BE561E676F}" type="sibTrans" cxnId="{167B6828-B613-4068-9C6A-DA93FA7E7814}">
      <dgm:prSet/>
      <dgm:spPr/>
      <dgm:t>
        <a:bodyPr/>
        <a:lstStyle/>
        <a:p>
          <a:endParaRPr lang="pt-PT"/>
        </a:p>
      </dgm:t>
    </dgm:pt>
    <dgm:pt modelId="{7123BE1A-80C6-47D5-B97C-41CDC843C6DF}">
      <dgm:prSet/>
      <dgm:spPr/>
      <dgm:t>
        <a:bodyPr/>
        <a:lstStyle/>
        <a:p>
          <a:r>
            <a:rPr lang="pt-PT" b="1" dirty="0" smtClean="0">
              <a:latin typeface="Arial Narrow" pitchFamily="34" charset="0"/>
              <a:ea typeface="Tahoma" pitchFamily="34" charset="0"/>
              <a:cs typeface="Tahoma" pitchFamily="34" charset="0"/>
            </a:rPr>
            <a:t>Leste: </a:t>
          </a:r>
          <a:r>
            <a:rPr lang="pt-PT" dirty="0" smtClean="0">
              <a:latin typeface="Arial Narrow" pitchFamily="34" charset="0"/>
              <a:ea typeface="Tahoma" pitchFamily="34" charset="0"/>
              <a:cs typeface="Tahoma" pitchFamily="34" charset="0"/>
            </a:rPr>
            <a:t>Distrito de Gilé, através do P. Administrativo de A. </a:t>
          </a:r>
          <a:r>
            <a:rPr lang="pt-PT" dirty="0" err="1" smtClean="0">
              <a:latin typeface="Arial Narrow" pitchFamily="34" charset="0"/>
              <a:ea typeface="Tahoma" pitchFamily="34" charset="0"/>
              <a:cs typeface="Tahoma" pitchFamily="34" charset="0"/>
            </a:rPr>
            <a:t>Ligonha</a:t>
          </a:r>
          <a:endParaRPr lang="pt-PT" dirty="0">
            <a:latin typeface="Arial Narrow" pitchFamily="34" charset="0"/>
            <a:ea typeface="Tahoma" pitchFamily="34" charset="0"/>
            <a:cs typeface="Tahoma" pitchFamily="34" charset="0"/>
          </a:endParaRPr>
        </a:p>
      </dgm:t>
    </dgm:pt>
    <dgm:pt modelId="{B1A94592-793B-4C11-95E6-5E4C55E05E25}" type="parTrans" cxnId="{8CBC5332-8033-4600-8572-2266CECB7FCC}">
      <dgm:prSet/>
      <dgm:spPr/>
      <dgm:t>
        <a:bodyPr/>
        <a:lstStyle/>
        <a:p>
          <a:endParaRPr lang="pt-PT"/>
        </a:p>
      </dgm:t>
    </dgm:pt>
    <dgm:pt modelId="{853CB879-2143-4EDA-93DE-6132B249EBB7}" type="sibTrans" cxnId="{8CBC5332-8033-4600-8572-2266CECB7FCC}">
      <dgm:prSet/>
      <dgm:spPr/>
      <dgm:t>
        <a:bodyPr/>
        <a:lstStyle/>
        <a:p>
          <a:endParaRPr lang="pt-PT"/>
        </a:p>
      </dgm:t>
    </dgm:pt>
    <dgm:pt modelId="{DE49B894-5AD7-4379-9A3C-9CA425BB6805}">
      <dgm:prSet/>
      <dgm:spPr/>
      <dgm:t>
        <a:bodyPr/>
        <a:lstStyle/>
        <a:p>
          <a:r>
            <a:rPr lang="pt-PT" b="1" dirty="0" smtClean="0">
              <a:latin typeface="Arial Narrow" pitchFamily="34" charset="0"/>
              <a:ea typeface="Tahoma" pitchFamily="34" charset="0"/>
              <a:cs typeface="Tahoma" pitchFamily="34" charset="0"/>
            </a:rPr>
            <a:t>Oeste: </a:t>
          </a:r>
          <a:r>
            <a:rPr lang="pt-PT" dirty="0" err="1" smtClean="0">
              <a:latin typeface="Arial Narrow" pitchFamily="34" charset="0"/>
              <a:ea typeface="Tahoma" pitchFamily="34" charset="0"/>
              <a:cs typeface="Tahoma" pitchFamily="34" charset="0"/>
            </a:rPr>
            <a:t>Gurúè</a:t>
          </a:r>
          <a:r>
            <a:rPr lang="pt-PT" dirty="0" smtClean="0">
              <a:latin typeface="Arial Narrow" pitchFamily="34" charset="0"/>
              <a:ea typeface="Tahoma" pitchFamily="34" charset="0"/>
              <a:cs typeface="Tahoma" pitchFamily="34" charset="0"/>
            </a:rPr>
            <a:t>, pelo rio </a:t>
          </a:r>
          <a:r>
            <a:rPr lang="pt-PT" dirty="0" err="1" smtClean="0">
              <a:latin typeface="Arial Narrow" pitchFamily="34" charset="0"/>
              <a:ea typeface="Tahoma" pitchFamily="34" charset="0"/>
              <a:cs typeface="Tahoma" pitchFamily="34" charset="0"/>
            </a:rPr>
            <a:t>Luhaia</a:t>
          </a:r>
          <a:endParaRPr lang="pt-PT" dirty="0">
            <a:latin typeface="Arial Narrow" pitchFamily="34" charset="0"/>
            <a:ea typeface="Tahoma" pitchFamily="34" charset="0"/>
            <a:cs typeface="Tahoma" pitchFamily="34" charset="0"/>
          </a:endParaRPr>
        </a:p>
      </dgm:t>
    </dgm:pt>
    <dgm:pt modelId="{FB6ECABA-2FBD-4A34-B607-1FEB3A3A3C27}" type="parTrans" cxnId="{BF84767C-3DC5-49C3-AE45-DE0471DA9A7E}">
      <dgm:prSet/>
      <dgm:spPr/>
      <dgm:t>
        <a:bodyPr/>
        <a:lstStyle/>
        <a:p>
          <a:endParaRPr lang="pt-PT"/>
        </a:p>
      </dgm:t>
    </dgm:pt>
    <dgm:pt modelId="{22255648-4B69-4907-9F47-B91F7601EF00}" type="sibTrans" cxnId="{BF84767C-3DC5-49C3-AE45-DE0471DA9A7E}">
      <dgm:prSet/>
      <dgm:spPr/>
      <dgm:t>
        <a:bodyPr/>
        <a:lstStyle/>
        <a:p>
          <a:endParaRPr lang="pt-PT"/>
        </a:p>
      </dgm:t>
    </dgm:pt>
    <dgm:pt modelId="{8A763ABD-28B8-44F9-9432-7EED09A5C2A6}">
      <dgm:prSet/>
      <dgm:spPr/>
      <dgm:t>
        <a:bodyPr/>
        <a:lstStyle/>
        <a:p>
          <a:pPr>
            <a:lnSpc>
              <a:spcPct val="100000"/>
            </a:lnSpc>
          </a:pPr>
          <a:r>
            <a:rPr lang="pt-PT" b="1" dirty="0" smtClean="0">
              <a:latin typeface="Arial Narrow" pitchFamily="34" charset="0"/>
              <a:ea typeface="Tahoma" pitchFamily="34" charset="0"/>
              <a:cs typeface="Tahoma" pitchFamily="34" charset="0"/>
            </a:rPr>
            <a:t>Localização: </a:t>
          </a:r>
          <a:r>
            <a:rPr lang="pt-PT" dirty="0" smtClean="0">
              <a:latin typeface="Arial Narrow" pitchFamily="34" charset="0"/>
              <a:ea typeface="Tahoma" pitchFamily="34" charset="0"/>
              <a:cs typeface="Tahoma" pitchFamily="34" charset="0"/>
            </a:rPr>
            <a:t>Norte da província da Zambézia</a:t>
          </a:r>
          <a:endParaRPr lang="pt-PT" dirty="0">
            <a:latin typeface="Arial Narrow" pitchFamily="34" charset="0"/>
            <a:ea typeface="Tahoma" pitchFamily="34" charset="0"/>
            <a:cs typeface="Tahoma" pitchFamily="34" charset="0"/>
          </a:endParaRPr>
        </a:p>
      </dgm:t>
    </dgm:pt>
    <dgm:pt modelId="{8F3DA23A-4BB6-44D8-8D88-BCB7079FA034}" type="sibTrans" cxnId="{776D584F-B480-46BA-A910-F5AA8DBBE254}">
      <dgm:prSet/>
      <dgm:spPr/>
      <dgm:t>
        <a:bodyPr/>
        <a:lstStyle/>
        <a:p>
          <a:endParaRPr lang="pt-PT"/>
        </a:p>
      </dgm:t>
    </dgm:pt>
    <dgm:pt modelId="{1FE71355-6C20-4A48-934B-195089322CBD}" type="parTrans" cxnId="{776D584F-B480-46BA-A910-F5AA8DBBE254}">
      <dgm:prSet/>
      <dgm:spPr/>
      <dgm:t>
        <a:bodyPr/>
        <a:lstStyle/>
        <a:p>
          <a:endParaRPr lang="pt-PT"/>
        </a:p>
      </dgm:t>
    </dgm:pt>
    <dgm:pt modelId="{B867C1AE-08EB-4274-A02D-49C3A2374452}" type="pres">
      <dgm:prSet presAssocID="{9A16DF54-F3FA-483C-A418-466E960EAF5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3EBEFD-4425-4198-A5E2-B3CC47277F73}" type="pres">
      <dgm:prSet presAssocID="{8E4FC725-07B9-43BA-8A20-9EA5FAF9BF29}" presName="parentLin" presStyleCnt="0"/>
      <dgm:spPr/>
    </dgm:pt>
    <dgm:pt modelId="{BD146EE9-7CF8-45C2-ADCB-60468AB90A4D}" type="pres">
      <dgm:prSet presAssocID="{8E4FC725-07B9-43BA-8A20-9EA5FAF9BF29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5ED849D1-52E9-44F2-9AA9-570127EE9B11}" type="pres">
      <dgm:prSet presAssocID="{8E4FC725-07B9-43BA-8A20-9EA5FAF9BF29}" presName="parentText" presStyleLbl="node1" presStyleIdx="0" presStyleCnt="2" custFlipHor="1" custScaleX="43834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B3CE7A8-88F4-466B-8704-63B312845DD3}" type="pres">
      <dgm:prSet presAssocID="{8E4FC725-07B9-43BA-8A20-9EA5FAF9BF29}" presName="negativeSpace" presStyleCnt="0"/>
      <dgm:spPr/>
    </dgm:pt>
    <dgm:pt modelId="{6A9AE559-3498-496B-A7CE-614A041C37E9}" type="pres">
      <dgm:prSet presAssocID="{8E4FC725-07B9-43BA-8A20-9EA5FAF9BF29}" presName="childText" presStyleLbl="conFgAcc1" presStyleIdx="0" presStyleCnt="2" custScaleX="51460" custScaleY="55764" custLinFactY="76" custLinFactNeighborY="10000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97103C9-A078-4A1E-89AC-59B69F5CF1BF}" type="pres">
      <dgm:prSet presAssocID="{CE840828-72BF-4D7A-A6CC-93AAE10580F1}" presName="spaceBetweenRectangles" presStyleCnt="0"/>
      <dgm:spPr/>
    </dgm:pt>
    <dgm:pt modelId="{EF88AB64-B9CD-4D1A-8863-439A728FAD20}" type="pres">
      <dgm:prSet presAssocID="{C7918C8A-837F-4694-A2F8-9A947D51B908}" presName="parentLin" presStyleCnt="0"/>
      <dgm:spPr/>
    </dgm:pt>
    <dgm:pt modelId="{F8A324F7-2012-4869-93AC-3CDC031CE961}" type="pres">
      <dgm:prSet presAssocID="{C7918C8A-837F-4694-A2F8-9A947D51B908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DE61C1F3-3A14-4237-8EB5-322B34A394B1}" type="pres">
      <dgm:prSet presAssocID="{C7918C8A-837F-4694-A2F8-9A947D51B908}" presName="parentText" presStyleLbl="node1" presStyleIdx="1" presStyleCnt="2" custFlipHor="1" custScaleX="27470" custLinFactNeighborX="5263" custLinFactNeighborY="-193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B38340-B6A8-4E74-A4B1-3D44D653FE48}" type="pres">
      <dgm:prSet presAssocID="{C7918C8A-837F-4694-A2F8-9A947D51B908}" presName="negativeSpace" presStyleCnt="0"/>
      <dgm:spPr/>
    </dgm:pt>
    <dgm:pt modelId="{F73D575A-B56E-42D8-B4A5-2E9897724059}" type="pres">
      <dgm:prSet presAssocID="{C7918C8A-837F-4694-A2F8-9A947D51B908}" presName="childText" presStyleLbl="conFgAcc1" presStyleIdx="1" presStyleCnt="2" custScaleX="58554" custScaleY="51235" custLinFactNeighborY="2095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2BCC6850-9284-4B4B-BE7D-3DCDEC7C2C14}" type="presOf" srcId="{652B8528-3DCF-46C6-B80D-E8F9B5B3EC2C}" destId="{F73D575A-B56E-42D8-B4A5-2E9897724059}" srcOrd="0" destOrd="4" presId="urn:microsoft.com/office/officeart/2005/8/layout/list1"/>
    <dgm:cxn modelId="{9525C76E-C523-4927-BE0E-B711472F222E}" type="presOf" srcId="{80CC4938-6CC5-4C87-9590-307D692A7FED}" destId="{6A9AE559-3498-496B-A7CE-614A041C37E9}" srcOrd="0" destOrd="1" presId="urn:microsoft.com/office/officeart/2005/8/layout/list1"/>
    <dgm:cxn modelId="{A655F2E3-5BE2-4B38-B8D7-E3288074686A}" type="presOf" srcId="{C7918C8A-837F-4694-A2F8-9A947D51B908}" destId="{DE61C1F3-3A14-4237-8EB5-322B34A394B1}" srcOrd="1" destOrd="0" presId="urn:microsoft.com/office/officeart/2005/8/layout/list1"/>
    <dgm:cxn modelId="{88CDF370-40AA-4584-811A-EF7E3139E89D}" type="presOf" srcId="{8E4FC725-07B9-43BA-8A20-9EA5FAF9BF29}" destId="{5ED849D1-52E9-44F2-9AA9-570127EE9B11}" srcOrd="1" destOrd="0" presId="urn:microsoft.com/office/officeart/2005/8/layout/list1"/>
    <dgm:cxn modelId="{817B2EFA-2A78-4113-AD38-7011229B556D}" srcId="{8E4FC725-07B9-43BA-8A20-9EA5FAF9BF29}" destId="{CCC98288-34EF-4255-8B12-AA8D54CED538}" srcOrd="3" destOrd="0" parTransId="{358EF108-C87F-40E8-8C05-89F0D18B9C8F}" sibTransId="{1777CC23-204B-4E44-8CC1-C472E2F53C19}"/>
    <dgm:cxn modelId="{BF84767C-3DC5-49C3-AE45-DE0471DA9A7E}" srcId="{C7918C8A-837F-4694-A2F8-9A947D51B908}" destId="{DE49B894-5AD7-4379-9A3C-9CA425BB6805}" srcOrd="3" destOrd="0" parTransId="{FB6ECABA-2FBD-4A34-B607-1FEB3A3A3C27}" sibTransId="{22255648-4B69-4907-9F47-B91F7601EF00}"/>
    <dgm:cxn modelId="{B8308F19-5BB9-4C30-8C2D-21673D12166D}" type="presOf" srcId="{DE49B894-5AD7-4379-9A3C-9CA425BB6805}" destId="{F73D575A-B56E-42D8-B4A5-2E9897724059}" srcOrd="0" destOrd="3" presId="urn:microsoft.com/office/officeart/2005/8/layout/list1"/>
    <dgm:cxn modelId="{ED5E57EF-49C9-4B5C-815F-ED811A11696A}" type="presOf" srcId="{C7918C8A-837F-4694-A2F8-9A947D51B908}" destId="{F8A324F7-2012-4869-93AC-3CDC031CE961}" srcOrd="0" destOrd="0" presId="urn:microsoft.com/office/officeart/2005/8/layout/list1"/>
    <dgm:cxn modelId="{1ADCCAD7-0B7A-410C-88DD-2C0752924DD2}" type="presOf" srcId="{9A16DF54-F3FA-483C-A418-466E960EAF5F}" destId="{B867C1AE-08EB-4274-A02D-49C3A2374452}" srcOrd="0" destOrd="0" presId="urn:microsoft.com/office/officeart/2005/8/layout/list1"/>
    <dgm:cxn modelId="{E9B45B5A-DDA6-4A65-B1A4-BB3D10661B28}" type="presOf" srcId="{472AA324-F3EC-49FF-BCA5-2187DC5943E8}" destId="{6A9AE559-3498-496B-A7CE-614A041C37E9}" srcOrd="0" destOrd="2" presId="urn:microsoft.com/office/officeart/2005/8/layout/list1"/>
    <dgm:cxn modelId="{70F2F1CF-F671-43F2-A07F-93F807D7145E}" type="presOf" srcId="{1F7FCEA6-D347-41FF-A623-400DD0BE8AC0}" destId="{F73D575A-B56E-42D8-B4A5-2E9897724059}" srcOrd="0" destOrd="0" presId="urn:microsoft.com/office/officeart/2005/8/layout/list1"/>
    <dgm:cxn modelId="{46409B18-242E-4370-88D6-20EB16431A01}" srcId="{9A16DF54-F3FA-483C-A418-466E960EAF5F}" destId="{C7918C8A-837F-4694-A2F8-9A947D51B908}" srcOrd="1" destOrd="0" parTransId="{7F6F0773-98E5-4266-BE62-855EBF7F1B34}" sibTransId="{5B27FF50-8FB3-4B5E-8193-DDCF62BBF48B}"/>
    <dgm:cxn modelId="{D7A30D25-7F4E-4727-9150-73D284C37A9E}" srcId="{9A16DF54-F3FA-483C-A418-466E960EAF5F}" destId="{8E4FC725-07B9-43BA-8A20-9EA5FAF9BF29}" srcOrd="0" destOrd="0" parTransId="{E735C580-08B7-4B85-8D41-76F2522A2D98}" sibTransId="{CE840828-72BF-4D7A-A6CC-93AAE10580F1}"/>
    <dgm:cxn modelId="{167B6828-B613-4068-9C6A-DA93FA7E7814}" srcId="{C7918C8A-837F-4694-A2F8-9A947D51B908}" destId="{652B8528-3DCF-46C6-B80D-E8F9B5B3EC2C}" srcOrd="4" destOrd="0" parTransId="{4E6F9D13-51CE-4494-BE9A-23850384CDFA}" sibTransId="{72D0ABCB-0AE7-4F4B-B2CB-16BE561E676F}"/>
    <dgm:cxn modelId="{3A75D7BC-9CC0-46DB-8232-DFA18F4A6892}" srcId="{8E4FC725-07B9-43BA-8A20-9EA5FAF9BF29}" destId="{472AA324-F3EC-49FF-BCA5-2187DC5943E8}" srcOrd="2" destOrd="0" parTransId="{A6756727-8B44-4879-A497-84A549403059}" sibTransId="{42A3A17F-F71F-4BA6-951D-FB1A9082EC20}"/>
    <dgm:cxn modelId="{EB50F761-63E2-499A-B29A-90CBADB7D2C2}" type="presOf" srcId="{8E4FC725-07B9-43BA-8A20-9EA5FAF9BF29}" destId="{BD146EE9-7CF8-45C2-ADCB-60468AB90A4D}" srcOrd="0" destOrd="0" presId="urn:microsoft.com/office/officeart/2005/8/layout/list1"/>
    <dgm:cxn modelId="{DA842849-2352-47C7-9344-3533D732A582}" type="presOf" srcId="{8A763ABD-28B8-44F9-9432-7EED09A5C2A6}" destId="{6A9AE559-3498-496B-A7CE-614A041C37E9}" srcOrd="0" destOrd="0" presId="urn:microsoft.com/office/officeart/2005/8/layout/list1"/>
    <dgm:cxn modelId="{A00297B5-6B04-4163-B0C9-B6CBC3A0A6F2}" srcId="{8E4FC725-07B9-43BA-8A20-9EA5FAF9BF29}" destId="{80CC4938-6CC5-4C87-9590-307D692A7FED}" srcOrd="1" destOrd="0" parTransId="{DCCFF6A7-E5B3-4BFE-9D5D-D28CEDDFEDF8}" sibTransId="{1C502470-850D-4F00-9E5A-E3FDB194AE87}"/>
    <dgm:cxn modelId="{B1814D89-A5AD-4F97-8663-3DA9807B2466}" type="presOf" srcId="{7123BE1A-80C6-47D5-B97C-41CDC843C6DF}" destId="{F73D575A-B56E-42D8-B4A5-2E9897724059}" srcOrd="0" destOrd="2" presId="urn:microsoft.com/office/officeart/2005/8/layout/list1"/>
    <dgm:cxn modelId="{0404127E-446B-4B4C-B013-B48C4FCA7729}" type="presOf" srcId="{CCC98288-34EF-4255-8B12-AA8D54CED538}" destId="{6A9AE559-3498-496B-A7CE-614A041C37E9}" srcOrd="0" destOrd="3" presId="urn:microsoft.com/office/officeart/2005/8/layout/list1"/>
    <dgm:cxn modelId="{8CBC5332-8033-4600-8572-2266CECB7FCC}" srcId="{C7918C8A-837F-4694-A2F8-9A947D51B908}" destId="{7123BE1A-80C6-47D5-B97C-41CDC843C6DF}" srcOrd="2" destOrd="0" parTransId="{B1A94592-793B-4C11-95E6-5E4C55E05E25}" sibTransId="{853CB879-2143-4EDA-93DE-6132B249EBB7}"/>
    <dgm:cxn modelId="{776D584F-B480-46BA-A910-F5AA8DBBE254}" srcId="{8E4FC725-07B9-43BA-8A20-9EA5FAF9BF29}" destId="{8A763ABD-28B8-44F9-9432-7EED09A5C2A6}" srcOrd="0" destOrd="0" parTransId="{1FE71355-6C20-4A48-934B-195089322CBD}" sibTransId="{8F3DA23A-4BB6-44D8-8D88-BCB7079FA034}"/>
    <dgm:cxn modelId="{8F501C38-90CC-426C-95CE-2BD86699663D}" srcId="{C7918C8A-837F-4694-A2F8-9A947D51B908}" destId="{1F7FCEA6-D347-41FF-A623-400DD0BE8AC0}" srcOrd="0" destOrd="0" parTransId="{2AF1AFC7-0CD6-40C6-86ED-6CF8C726EF00}" sibTransId="{7563867F-17A3-4219-97C9-3B09E441C1FF}"/>
    <dgm:cxn modelId="{A87E32F6-55E5-4B25-AB88-E1A480F562A4}" srcId="{C7918C8A-837F-4694-A2F8-9A947D51B908}" destId="{5D8433B4-1CAD-461C-B1AB-16D17A0299CA}" srcOrd="1" destOrd="0" parTransId="{BEEADE5E-449F-46D8-AE68-DC1180477BFE}" sibTransId="{C54E994D-3CD5-4B07-9F9D-10AE8069F2F4}"/>
    <dgm:cxn modelId="{AC2FFD63-8363-4EAE-83A4-0604FCC5AAB9}" type="presOf" srcId="{5D8433B4-1CAD-461C-B1AB-16D17A0299CA}" destId="{F73D575A-B56E-42D8-B4A5-2E9897724059}" srcOrd="0" destOrd="1" presId="urn:microsoft.com/office/officeart/2005/8/layout/list1"/>
    <dgm:cxn modelId="{ECAF3E02-D30F-4F0C-A0EB-21B964738BB7}" type="presParOf" srcId="{B867C1AE-08EB-4274-A02D-49C3A2374452}" destId="{8C3EBEFD-4425-4198-A5E2-B3CC47277F73}" srcOrd="0" destOrd="0" presId="urn:microsoft.com/office/officeart/2005/8/layout/list1"/>
    <dgm:cxn modelId="{969C702B-4B70-48FE-AA63-4CB108A7E834}" type="presParOf" srcId="{8C3EBEFD-4425-4198-A5E2-B3CC47277F73}" destId="{BD146EE9-7CF8-45C2-ADCB-60468AB90A4D}" srcOrd="0" destOrd="0" presId="urn:microsoft.com/office/officeart/2005/8/layout/list1"/>
    <dgm:cxn modelId="{F4D24858-BE71-428E-8EC4-0FA39E268C77}" type="presParOf" srcId="{8C3EBEFD-4425-4198-A5E2-B3CC47277F73}" destId="{5ED849D1-52E9-44F2-9AA9-570127EE9B11}" srcOrd="1" destOrd="0" presId="urn:microsoft.com/office/officeart/2005/8/layout/list1"/>
    <dgm:cxn modelId="{F94593D5-B251-4BC9-9307-38836DA95564}" type="presParOf" srcId="{B867C1AE-08EB-4274-A02D-49C3A2374452}" destId="{2B3CE7A8-88F4-466B-8704-63B312845DD3}" srcOrd="1" destOrd="0" presId="urn:microsoft.com/office/officeart/2005/8/layout/list1"/>
    <dgm:cxn modelId="{5CCFBCF1-5089-46BB-837F-D10197CF966F}" type="presParOf" srcId="{B867C1AE-08EB-4274-A02D-49C3A2374452}" destId="{6A9AE559-3498-496B-A7CE-614A041C37E9}" srcOrd="2" destOrd="0" presId="urn:microsoft.com/office/officeart/2005/8/layout/list1"/>
    <dgm:cxn modelId="{668DAF67-B92E-4BA3-9D49-B16B9EE6CC97}" type="presParOf" srcId="{B867C1AE-08EB-4274-A02D-49C3A2374452}" destId="{C97103C9-A078-4A1E-89AC-59B69F5CF1BF}" srcOrd="3" destOrd="0" presId="urn:microsoft.com/office/officeart/2005/8/layout/list1"/>
    <dgm:cxn modelId="{8129E03B-7EBE-43CA-A608-22B3361E6A41}" type="presParOf" srcId="{B867C1AE-08EB-4274-A02D-49C3A2374452}" destId="{EF88AB64-B9CD-4D1A-8863-439A728FAD20}" srcOrd="4" destOrd="0" presId="urn:microsoft.com/office/officeart/2005/8/layout/list1"/>
    <dgm:cxn modelId="{CEBCD2CE-1359-4891-BDFE-CE0BC68E1A4C}" type="presParOf" srcId="{EF88AB64-B9CD-4D1A-8863-439A728FAD20}" destId="{F8A324F7-2012-4869-93AC-3CDC031CE961}" srcOrd="0" destOrd="0" presId="urn:microsoft.com/office/officeart/2005/8/layout/list1"/>
    <dgm:cxn modelId="{868A8080-DD6F-4285-9E60-1BDD40E8D3BD}" type="presParOf" srcId="{EF88AB64-B9CD-4D1A-8863-439A728FAD20}" destId="{DE61C1F3-3A14-4237-8EB5-322B34A394B1}" srcOrd="1" destOrd="0" presId="urn:microsoft.com/office/officeart/2005/8/layout/list1"/>
    <dgm:cxn modelId="{18C689F5-8FD9-4C47-A20F-47436CBD5A89}" type="presParOf" srcId="{B867C1AE-08EB-4274-A02D-49C3A2374452}" destId="{2FB38340-B6A8-4E74-A4B1-3D44D653FE48}" srcOrd="5" destOrd="0" presId="urn:microsoft.com/office/officeart/2005/8/layout/list1"/>
    <dgm:cxn modelId="{122EB571-7373-4570-B3F9-35CD6EA8A5E4}" type="presParOf" srcId="{B867C1AE-08EB-4274-A02D-49C3A2374452}" destId="{F73D575A-B56E-42D8-B4A5-2E989772405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16DF54-F3FA-483C-A418-466E960EAF5F}" type="doc">
      <dgm:prSet loTypeId="urn:microsoft.com/office/officeart/2005/8/layout/list1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pt-PT"/>
        </a:p>
      </dgm:t>
    </dgm:pt>
    <dgm:pt modelId="{8E4FC725-07B9-43BA-8A20-9EA5FAF9BF29}">
      <dgm:prSet phldrT="[Texto]"/>
      <dgm:spPr/>
      <dgm:t>
        <a:bodyPr/>
        <a:lstStyle/>
        <a:p>
          <a:r>
            <a:rPr lang="pt-PT" dirty="0" smtClean="0">
              <a:latin typeface="Tahoma" pitchFamily="34" charset="0"/>
              <a:ea typeface="Tahoma" pitchFamily="34" charset="0"/>
              <a:cs typeface="Tahoma" pitchFamily="34" charset="0"/>
            </a:rPr>
            <a:t>O Distrito possui 16 US sendo:</a:t>
          </a:r>
          <a:endParaRPr lang="pt-PT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735C580-08B7-4B85-8D41-76F2522A2D98}" type="parTrans" cxnId="{D7A30D25-7F4E-4727-9150-73D284C37A9E}">
      <dgm:prSet/>
      <dgm:spPr/>
      <dgm:t>
        <a:bodyPr/>
        <a:lstStyle/>
        <a:p>
          <a:endParaRPr lang="pt-PT"/>
        </a:p>
      </dgm:t>
    </dgm:pt>
    <dgm:pt modelId="{CE840828-72BF-4D7A-A6CC-93AAE10580F1}" type="sibTrans" cxnId="{D7A30D25-7F4E-4727-9150-73D284C37A9E}">
      <dgm:prSet/>
      <dgm:spPr/>
      <dgm:t>
        <a:bodyPr/>
        <a:lstStyle/>
        <a:p>
          <a:endParaRPr lang="pt-PT"/>
        </a:p>
      </dgm:t>
    </dgm:pt>
    <dgm:pt modelId="{013134C3-8EC3-4F3D-A0A7-4EE7F126ED1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PT" sz="3200" dirty="0" smtClean="0">
              <a:latin typeface="Arial Narrow" pitchFamily="34" charset="0"/>
              <a:ea typeface="Tahoma" pitchFamily="34" charset="0"/>
              <a:cs typeface="Tahoma" pitchFamily="34" charset="0"/>
            </a:rPr>
            <a:t>2 Centros de Saúde Urbanos</a:t>
          </a:r>
          <a:endParaRPr lang="pt-PT" sz="3200" dirty="0">
            <a:latin typeface="Arial Narrow" pitchFamily="34" charset="0"/>
            <a:ea typeface="Tahoma" pitchFamily="34" charset="0"/>
            <a:cs typeface="Tahoma" pitchFamily="34" charset="0"/>
          </a:endParaRPr>
        </a:p>
      </dgm:t>
    </dgm:pt>
    <dgm:pt modelId="{DCB8CC3D-C66D-42F2-BB93-476132F8F920}" type="sibTrans" cxnId="{BBD5E6CD-3C84-49B9-8657-DC96485F0734}">
      <dgm:prSet/>
      <dgm:spPr/>
      <dgm:t>
        <a:bodyPr/>
        <a:lstStyle/>
        <a:p>
          <a:endParaRPr lang="pt-PT"/>
        </a:p>
      </dgm:t>
    </dgm:pt>
    <dgm:pt modelId="{C419F46A-827F-4F82-9951-709650710D72}" type="parTrans" cxnId="{BBD5E6CD-3C84-49B9-8657-DC96485F0734}">
      <dgm:prSet/>
      <dgm:spPr/>
      <dgm:t>
        <a:bodyPr/>
        <a:lstStyle/>
        <a:p>
          <a:endParaRPr lang="pt-PT"/>
        </a:p>
      </dgm:t>
    </dgm:pt>
    <dgm:pt modelId="{19254524-3D86-465B-ACAB-6239D5741C9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PT" sz="3200" dirty="0" smtClean="0">
              <a:latin typeface="Arial Narrow" pitchFamily="34" charset="0"/>
              <a:ea typeface="Tahoma" pitchFamily="34" charset="0"/>
              <a:cs typeface="Tahoma" pitchFamily="34" charset="0"/>
            </a:rPr>
            <a:t>12 Centros de Saúde rurais Tipo II</a:t>
          </a:r>
          <a:endParaRPr lang="pt-PT" sz="3200" dirty="0">
            <a:latin typeface="Arial Narrow" pitchFamily="34" charset="0"/>
            <a:ea typeface="Tahoma" pitchFamily="34" charset="0"/>
            <a:cs typeface="Tahoma" pitchFamily="34" charset="0"/>
          </a:endParaRPr>
        </a:p>
      </dgm:t>
    </dgm:pt>
    <dgm:pt modelId="{F6B20C3E-0555-4B58-B495-B5BF718F423A}" type="sibTrans" cxnId="{EE369F24-8E6A-48F5-BBCD-2CE2E6099285}">
      <dgm:prSet/>
      <dgm:spPr/>
      <dgm:t>
        <a:bodyPr/>
        <a:lstStyle/>
        <a:p>
          <a:endParaRPr lang="pt-PT"/>
        </a:p>
      </dgm:t>
    </dgm:pt>
    <dgm:pt modelId="{AE880957-97D5-4AFA-BDE2-7F9E02A9D909}" type="parTrans" cxnId="{EE369F24-8E6A-48F5-BBCD-2CE2E6099285}">
      <dgm:prSet/>
      <dgm:spPr/>
      <dgm:t>
        <a:bodyPr/>
        <a:lstStyle/>
        <a:p>
          <a:endParaRPr lang="pt-PT"/>
        </a:p>
      </dgm:t>
    </dgm:pt>
    <dgm:pt modelId="{25AA7DC5-EC5A-4A6A-952D-14FFCA9C4AD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PT" sz="3200" dirty="0" smtClean="0">
              <a:latin typeface="Arial Narrow" pitchFamily="34" charset="0"/>
              <a:ea typeface="Tahoma" pitchFamily="34" charset="0"/>
              <a:cs typeface="Tahoma" pitchFamily="34" charset="0"/>
            </a:rPr>
            <a:t>1 Centro de Saúde Rural Tipo I</a:t>
          </a:r>
          <a:endParaRPr lang="pt-PT" sz="3200" dirty="0">
            <a:latin typeface="Arial Narrow" pitchFamily="34" charset="0"/>
            <a:ea typeface="Tahoma" pitchFamily="34" charset="0"/>
            <a:cs typeface="Tahoma" pitchFamily="34" charset="0"/>
          </a:endParaRPr>
        </a:p>
      </dgm:t>
    </dgm:pt>
    <dgm:pt modelId="{DA8F70A6-3FA0-43A2-B8F1-EE9A5524978B}" type="sibTrans" cxnId="{32ABCEDA-A946-4815-B5E1-0E5716F691A2}">
      <dgm:prSet/>
      <dgm:spPr/>
      <dgm:t>
        <a:bodyPr/>
        <a:lstStyle/>
        <a:p>
          <a:endParaRPr lang="pt-PT"/>
        </a:p>
      </dgm:t>
    </dgm:pt>
    <dgm:pt modelId="{7FAE3407-8574-4F7D-9B23-D361C3642DB1}" type="parTrans" cxnId="{32ABCEDA-A946-4815-B5E1-0E5716F691A2}">
      <dgm:prSet/>
      <dgm:spPr/>
      <dgm:t>
        <a:bodyPr/>
        <a:lstStyle/>
        <a:p>
          <a:endParaRPr lang="pt-PT"/>
        </a:p>
      </dgm:t>
    </dgm:pt>
    <dgm:pt modelId="{7F948435-3F58-4B77-84A7-2EA77FDA44C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PT" sz="3200" dirty="0" smtClean="0">
              <a:latin typeface="Arial Narrow" pitchFamily="34" charset="0"/>
              <a:ea typeface="Tahoma" pitchFamily="34" charset="0"/>
              <a:cs typeface="Tahoma" pitchFamily="34" charset="0"/>
            </a:rPr>
            <a:t>1 Hospital Distrital</a:t>
          </a:r>
          <a:endParaRPr lang="pt-PT" sz="3200" dirty="0">
            <a:latin typeface="Arial Narrow" pitchFamily="34" charset="0"/>
            <a:ea typeface="Tahoma" pitchFamily="34" charset="0"/>
            <a:cs typeface="Tahoma" pitchFamily="34" charset="0"/>
          </a:endParaRPr>
        </a:p>
      </dgm:t>
    </dgm:pt>
    <dgm:pt modelId="{38286545-C9A9-4D16-AA06-C2794922F40E}" type="sibTrans" cxnId="{3FF06396-E178-4F60-A7A8-0A0068A288F3}">
      <dgm:prSet/>
      <dgm:spPr/>
      <dgm:t>
        <a:bodyPr/>
        <a:lstStyle/>
        <a:p>
          <a:endParaRPr lang="pt-PT"/>
        </a:p>
      </dgm:t>
    </dgm:pt>
    <dgm:pt modelId="{7377CE61-C0F9-4C48-BAAA-6D3EDFA1C20A}" type="parTrans" cxnId="{3FF06396-E178-4F60-A7A8-0A0068A288F3}">
      <dgm:prSet/>
      <dgm:spPr/>
      <dgm:t>
        <a:bodyPr/>
        <a:lstStyle/>
        <a:p>
          <a:endParaRPr lang="pt-PT"/>
        </a:p>
      </dgm:t>
    </dgm:pt>
    <dgm:pt modelId="{B867C1AE-08EB-4274-A02D-49C3A2374452}" type="pres">
      <dgm:prSet presAssocID="{9A16DF54-F3FA-483C-A418-466E960EAF5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3EBEFD-4425-4198-A5E2-B3CC47277F73}" type="pres">
      <dgm:prSet presAssocID="{8E4FC725-07B9-43BA-8A20-9EA5FAF9BF29}" presName="parentLin" presStyleCnt="0"/>
      <dgm:spPr/>
    </dgm:pt>
    <dgm:pt modelId="{BD146EE9-7CF8-45C2-ADCB-60468AB90A4D}" type="pres">
      <dgm:prSet presAssocID="{8E4FC725-07B9-43BA-8A20-9EA5FAF9BF29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5ED849D1-52E9-44F2-9AA9-570127EE9B11}" type="pres">
      <dgm:prSet presAssocID="{8E4FC725-07B9-43BA-8A20-9EA5FAF9BF29}" presName="parentText" presStyleLbl="node1" presStyleIdx="0" presStyleCnt="1" custScaleY="78354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B3CE7A8-88F4-466B-8704-63B312845DD3}" type="pres">
      <dgm:prSet presAssocID="{8E4FC725-07B9-43BA-8A20-9EA5FAF9BF29}" presName="negativeSpace" presStyleCnt="0"/>
      <dgm:spPr/>
    </dgm:pt>
    <dgm:pt modelId="{6A9AE559-3498-496B-A7CE-614A041C37E9}" type="pres">
      <dgm:prSet presAssocID="{8E4FC725-07B9-43BA-8A20-9EA5FAF9BF29}" presName="childText" presStyleLbl="conFgAcc1" presStyleIdx="0" presStyleCnt="1" custScaleY="118344" custLinFactNeighborX="-877" custLinFactNeighborY="2006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BBD5E6CD-3C84-49B9-8657-DC96485F0734}" srcId="{8E4FC725-07B9-43BA-8A20-9EA5FAF9BF29}" destId="{013134C3-8EC3-4F3D-A0A7-4EE7F126ED14}" srcOrd="3" destOrd="0" parTransId="{C419F46A-827F-4F82-9951-709650710D72}" sibTransId="{DCB8CC3D-C66D-42F2-BB93-476132F8F920}"/>
    <dgm:cxn modelId="{228A2815-093D-4FF4-BF37-0253D69186AF}" type="presOf" srcId="{8E4FC725-07B9-43BA-8A20-9EA5FAF9BF29}" destId="{BD146EE9-7CF8-45C2-ADCB-60468AB90A4D}" srcOrd="0" destOrd="0" presId="urn:microsoft.com/office/officeart/2005/8/layout/list1"/>
    <dgm:cxn modelId="{47B4D4A5-353B-4C31-B1BF-E58D9AB5E67D}" type="presOf" srcId="{9A16DF54-F3FA-483C-A418-466E960EAF5F}" destId="{B867C1AE-08EB-4274-A02D-49C3A2374452}" srcOrd="0" destOrd="0" presId="urn:microsoft.com/office/officeart/2005/8/layout/list1"/>
    <dgm:cxn modelId="{01A6E8FB-19A7-4DC0-A3E2-FC60991ABF48}" type="presOf" srcId="{7F948435-3F58-4B77-84A7-2EA77FDA44C4}" destId="{6A9AE559-3498-496B-A7CE-614A041C37E9}" srcOrd="0" destOrd="0" presId="urn:microsoft.com/office/officeart/2005/8/layout/list1"/>
    <dgm:cxn modelId="{3FF06396-E178-4F60-A7A8-0A0068A288F3}" srcId="{8E4FC725-07B9-43BA-8A20-9EA5FAF9BF29}" destId="{7F948435-3F58-4B77-84A7-2EA77FDA44C4}" srcOrd="0" destOrd="0" parTransId="{7377CE61-C0F9-4C48-BAAA-6D3EDFA1C20A}" sibTransId="{38286545-C9A9-4D16-AA06-C2794922F40E}"/>
    <dgm:cxn modelId="{8B557461-59CC-4437-B534-3BF5F5F270EE}" type="presOf" srcId="{013134C3-8EC3-4F3D-A0A7-4EE7F126ED14}" destId="{6A9AE559-3498-496B-A7CE-614A041C37E9}" srcOrd="0" destOrd="3" presId="urn:microsoft.com/office/officeart/2005/8/layout/list1"/>
    <dgm:cxn modelId="{EE369F24-8E6A-48F5-BBCD-2CE2E6099285}" srcId="{8E4FC725-07B9-43BA-8A20-9EA5FAF9BF29}" destId="{19254524-3D86-465B-ACAB-6239D5741C91}" srcOrd="2" destOrd="0" parTransId="{AE880957-97D5-4AFA-BDE2-7F9E02A9D909}" sibTransId="{F6B20C3E-0555-4B58-B495-B5BF718F423A}"/>
    <dgm:cxn modelId="{F99F8CEA-D83B-4E87-99BF-1AB38913C883}" type="presOf" srcId="{25AA7DC5-EC5A-4A6A-952D-14FFCA9C4ADF}" destId="{6A9AE559-3498-496B-A7CE-614A041C37E9}" srcOrd="0" destOrd="1" presId="urn:microsoft.com/office/officeart/2005/8/layout/list1"/>
    <dgm:cxn modelId="{D7A30D25-7F4E-4727-9150-73D284C37A9E}" srcId="{9A16DF54-F3FA-483C-A418-466E960EAF5F}" destId="{8E4FC725-07B9-43BA-8A20-9EA5FAF9BF29}" srcOrd="0" destOrd="0" parTransId="{E735C580-08B7-4B85-8D41-76F2522A2D98}" sibTransId="{CE840828-72BF-4D7A-A6CC-93AAE10580F1}"/>
    <dgm:cxn modelId="{00EFB266-6940-4107-98A3-5E2511D82D73}" type="presOf" srcId="{19254524-3D86-465B-ACAB-6239D5741C91}" destId="{6A9AE559-3498-496B-A7CE-614A041C37E9}" srcOrd="0" destOrd="2" presId="urn:microsoft.com/office/officeart/2005/8/layout/list1"/>
    <dgm:cxn modelId="{32ABCEDA-A946-4815-B5E1-0E5716F691A2}" srcId="{8E4FC725-07B9-43BA-8A20-9EA5FAF9BF29}" destId="{25AA7DC5-EC5A-4A6A-952D-14FFCA9C4ADF}" srcOrd="1" destOrd="0" parTransId="{7FAE3407-8574-4F7D-9B23-D361C3642DB1}" sibTransId="{DA8F70A6-3FA0-43A2-B8F1-EE9A5524978B}"/>
    <dgm:cxn modelId="{A1475854-BDDA-42D3-8BB6-E3C47E1F01DB}" type="presOf" srcId="{8E4FC725-07B9-43BA-8A20-9EA5FAF9BF29}" destId="{5ED849D1-52E9-44F2-9AA9-570127EE9B11}" srcOrd="1" destOrd="0" presId="urn:microsoft.com/office/officeart/2005/8/layout/list1"/>
    <dgm:cxn modelId="{1B7F2FD8-FE1A-449A-AC3C-8C3C5412455F}" type="presParOf" srcId="{B867C1AE-08EB-4274-A02D-49C3A2374452}" destId="{8C3EBEFD-4425-4198-A5E2-B3CC47277F73}" srcOrd="0" destOrd="0" presId="urn:microsoft.com/office/officeart/2005/8/layout/list1"/>
    <dgm:cxn modelId="{8A18ABBE-8782-4855-BE79-F0DD4B6881C7}" type="presParOf" srcId="{8C3EBEFD-4425-4198-A5E2-B3CC47277F73}" destId="{BD146EE9-7CF8-45C2-ADCB-60468AB90A4D}" srcOrd="0" destOrd="0" presId="urn:microsoft.com/office/officeart/2005/8/layout/list1"/>
    <dgm:cxn modelId="{CA53D0C5-1AD4-45D9-A487-551A94AB3B49}" type="presParOf" srcId="{8C3EBEFD-4425-4198-A5E2-B3CC47277F73}" destId="{5ED849D1-52E9-44F2-9AA9-570127EE9B11}" srcOrd="1" destOrd="0" presId="urn:microsoft.com/office/officeart/2005/8/layout/list1"/>
    <dgm:cxn modelId="{F930C400-2081-4283-B4AD-2805FF1DBFFD}" type="presParOf" srcId="{B867C1AE-08EB-4274-A02D-49C3A2374452}" destId="{2B3CE7A8-88F4-466B-8704-63B312845DD3}" srcOrd="1" destOrd="0" presId="urn:microsoft.com/office/officeart/2005/8/layout/list1"/>
    <dgm:cxn modelId="{65F03424-30F5-403A-A569-78D37EDDD026}" type="presParOf" srcId="{B867C1AE-08EB-4274-A02D-49C3A2374452}" destId="{6A9AE559-3498-496B-A7CE-614A041C37E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9AE559-3498-496B-A7CE-614A041C37E9}">
      <dsp:nvSpPr>
        <dsp:cNvPr id="0" name=""/>
        <dsp:cNvSpPr/>
      </dsp:nvSpPr>
      <dsp:spPr>
        <a:xfrm>
          <a:off x="0" y="807994"/>
          <a:ext cx="5863519" cy="22097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4326" tIns="374904" rIns="88432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b="1" kern="1200" dirty="0" smtClean="0">
              <a:latin typeface="Arial Narrow" pitchFamily="34" charset="0"/>
              <a:ea typeface="Tahoma" pitchFamily="34" charset="0"/>
              <a:cs typeface="Tahoma" pitchFamily="34" charset="0"/>
            </a:rPr>
            <a:t>Localização: </a:t>
          </a:r>
          <a:r>
            <a:rPr lang="pt-PT" sz="1800" kern="1200" dirty="0" smtClean="0">
              <a:latin typeface="Arial Narrow" pitchFamily="34" charset="0"/>
              <a:ea typeface="Tahoma" pitchFamily="34" charset="0"/>
              <a:cs typeface="Tahoma" pitchFamily="34" charset="0"/>
            </a:rPr>
            <a:t>Norte da província da Zambézia</a:t>
          </a:r>
          <a:endParaRPr lang="pt-PT" sz="1800" kern="1200" dirty="0">
            <a:latin typeface="Arial Narrow" pitchFamily="34" charset="0"/>
            <a:ea typeface="Tahoma" pitchFamily="34" charset="0"/>
            <a:cs typeface="Tahoma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b="1" kern="1200" dirty="0" smtClean="0">
              <a:latin typeface="Arial Narrow" pitchFamily="34" charset="0"/>
              <a:ea typeface="Tahoma" pitchFamily="34" charset="0"/>
              <a:cs typeface="Tahoma" pitchFamily="34" charset="0"/>
            </a:rPr>
            <a:t>Distância: </a:t>
          </a:r>
          <a:r>
            <a:rPr lang="pt-PT" sz="1800" kern="1200" dirty="0" smtClean="0">
              <a:latin typeface="Arial Narrow" pitchFamily="34" charset="0"/>
              <a:ea typeface="Tahoma" pitchFamily="34" charset="0"/>
              <a:cs typeface="Tahoma" pitchFamily="34" charset="0"/>
            </a:rPr>
            <a:t>330 km de Quelimane e a 219 km da cidade de Nampula</a:t>
          </a:r>
          <a:endParaRPr lang="pt-PT" sz="1800" kern="1200" dirty="0">
            <a:latin typeface="Arial Narrow" pitchFamily="34" charset="0"/>
            <a:ea typeface="Tahoma" pitchFamily="34" charset="0"/>
            <a:cs typeface="Tahoma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b="1" kern="1200" dirty="0" smtClean="0">
              <a:latin typeface="Arial Narrow" pitchFamily="34" charset="0"/>
              <a:ea typeface="Tahoma" pitchFamily="34" charset="0"/>
              <a:cs typeface="Tahoma" pitchFamily="34" charset="0"/>
            </a:rPr>
            <a:t>População </a:t>
          </a:r>
          <a:r>
            <a:rPr lang="en-US" altLang="en-US" sz="1800" b="1" kern="1200" dirty="0" smtClean="0">
              <a:solidFill>
                <a:srgbClr val="000000"/>
              </a:solidFill>
              <a:latin typeface="Arial Narrow" pitchFamily="34" charset="0"/>
              <a:ea typeface="Tahoma" pitchFamily="34" charset="0"/>
              <a:cs typeface="Tahoma" pitchFamily="34" charset="0"/>
            </a:rPr>
            <a:t>401.957</a:t>
          </a:r>
          <a:r>
            <a:rPr lang="pt-PT" sz="1800" b="1" kern="1200" dirty="0" smtClean="0">
              <a:latin typeface="Arial Narrow" pitchFamily="34" charset="0"/>
              <a:ea typeface="Tahoma" pitchFamily="34" charset="0"/>
              <a:cs typeface="Tahoma" pitchFamily="34" charset="0"/>
            </a:rPr>
            <a:t> </a:t>
          </a:r>
          <a:r>
            <a:rPr lang="pt-PT" sz="1800" kern="1200" dirty="0" err="1" smtClean="0">
              <a:latin typeface="Arial Narrow" pitchFamily="34" charset="0"/>
              <a:ea typeface="Tahoma" pitchFamily="34" charset="0"/>
              <a:cs typeface="Tahoma" pitchFamily="34" charset="0"/>
            </a:rPr>
            <a:t>hab</a:t>
          </a:r>
          <a:endParaRPr lang="pt-PT" sz="1800" kern="1200" dirty="0">
            <a:latin typeface="Arial Narrow" pitchFamily="34" charset="0"/>
            <a:ea typeface="Tahoma" pitchFamily="34" charset="0"/>
            <a:cs typeface="Tahoma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1800" kern="1200" dirty="0">
            <a:latin typeface="Arial Narrow" pitchFamily="34" charset="0"/>
          </a:endParaRPr>
        </a:p>
      </dsp:txBody>
      <dsp:txXfrm>
        <a:off x="0" y="807994"/>
        <a:ext cx="5863519" cy="2209760"/>
      </dsp:txXfrm>
    </dsp:sp>
    <dsp:sp modelId="{5ED849D1-52E9-44F2-9AA9-570127EE9B11}">
      <dsp:nvSpPr>
        <dsp:cNvPr id="0" name=""/>
        <dsp:cNvSpPr/>
      </dsp:nvSpPr>
      <dsp:spPr>
        <a:xfrm flipH="1">
          <a:off x="569716" y="59062"/>
          <a:ext cx="3496211" cy="10922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1475" tIns="0" rIns="30147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Situação Geográfica:</a:t>
          </a:r>
          <a:endParaRPr lang="pt-PT" sz="18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623035" y="112381"/>
        <a:ext cx="3389573" cy="985602"/>
      </dsp:txXfrm>
    </dsp:sp>
    <dsp:sp modelId="{F73D575A-B56E-42D8-B4A5-2E9897724059}">
      <dsp:nvSpPr>
        <dsp:cNvPr id="0" name=""/>
        <dsp:cNvSpPr/>
      </dsp:nvSpPr>
      <dsp:spPr>
        <a:xfrm>
          <a:off x="0" y="3619925"/>
          <a:ext cx="6671833" cy="22094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4326" tIns="374904" rIns="88432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b="1" kern="1200" dirty="0" smtClean="0">
              <a:latin typeface="Arial Narrow" pitchFamily="34" charset="0"/>
              <a:ea typeface="Tahoma" pitchFamily="34" charset="0"/>
              <a:cs typeface="Tahoma" pitchFamily="34" charset="0"/>
            </a:rPr>
            <a:t>Norte: </a:t>
          </a:r>
          <a:r>
            <a:rPr lang="pt-PT" sz="1800" kern="1200" dirty="0" smtClean="0">
              <a:latin typeface="Arial Narrow" pitchFamily="34" charset="0"/>
              <a:ea typeface="Tahoma" pitchFamily="34" charset="0"/>
              <a:cs typeface="Tahoma" pitchFamily="34" charset="0"/>
            </a:rPr>
            <a:t>Nampula, pelo Distrito de Malema e </a:t>
          </a:r>
          <a:r>
            <a:rPr lang="pt-PT" sz="1800" kern="1200" dirty="0" err="1" smtClean="0">
              <a:latin typeface="Arial Narrow" pitchFamily="34" charset="0"/>
              <a:ea typeface="Tahoma" pitchFamily="34" charset="0"/>
              <a:cs typeface="Tahoma" pitchFamily="34" charset="0"/>
            </a:rPr>
            <a:t>Ribaue</a:t>
          </a:r>
          <a:endParaRPr lang="pt-PT" sz="1800" kern="1200" dirty="0">
            <a:latin typeface="Arial Narrow" pitchFamily="34" charset="0"/>
            <a:ea typeface="Tahoma" pitchFamily="34" charset="0"/>
            <a:cs typeface="Tahoma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b="1" kern="1200" dirty="0" smtClean="0">
              <a:latin typeface="Arial Narrow" pitchFamily="34" charset="0"/>
              <a:ea typeface="Tahoma" pitchFamily="34" charset="0"/>
              <a:cs typeface="Tahoma" pitchFamily="34" charset="0"/>
            </a:rPr>
            <a:t>Sul: </a:t>
          </a:r>
          <a:r>
            <a:rPr lang="pt-PT" sz="1800" kern="1200" dirty="0" smtClean="0">
              <a:latin typeface="Arial Narrow" pitchFamily="34" charset="0"/>
              <a:ea typeface="Tahoma" pitchFamily="34" charset="0"/>
              <a:cs typeface="Tahoma" pitchFamily="34" charset="0"/>
            </a:rPr>
            <a:t>Distrito de </a:t>
          </a:r>
          <a:r>
            <a:rPr lang="pt-PT" sz="1800" kern="1200" dirty="0" err="1" smtClean="0">
              <a:latin typeface="Arial Narrow" pitchFamily="34" charset="0"/>
              <a:ea typeface="Tahoma" pitchFamily="34" charset="0"/>
              <a:cs typeface="Tahoma" pitchFamily="34" charset="0"/>
            </a:rPr>
            <a:t>Ile</a:t>
          </a:r>
          <a:r>
            <a:rPr lang="pt-PT" sz="1800" kern="1200" dirty="0" smtClean="0">
              <a:latin typeface="Arial Narrow" pitchFamily="34" charset="0"/>
              <a:ea typeface="Tahoma" pitchFamily="34" charset="0"/>
              <a:cs typeface="Tahoma" pitchFamily="34" charset="0"/>
            </a:rPr>
            <a:t>, pela Localidade de </a:t>
          </a:r>
          <a:r>
            <a:rPr lang="pt-PT" sz="1800" kern="1200" dirty="0" err="1" smtClean="0">
              <a:latin typeface="Arial Narrow" pitchFamily="34" charset="0"/>
              <a:ea typeface="Tahoma" pitchFamily="34" charset="0"/>
              <a:cs typeface="Tahoma" pitchFamily="34" charset="0"/>
            </a:rPr>
            <a:t>Mugulama</a:t>
          </a:r>
          <a:endParaRPr lang="pt-PT" sz="1800" kern="1200" dirty="0">
            <a:latin typeface="Arial Narrow" pitchFamily="34" charset="0"/>
            <a:ea typeface="Tahoma" pitchFamily="34" charset="0"/>
            <a:cs typeface="Tahoma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b="1" kern="1200" dirty="0" smtClean="0">
              <a:latin typeface="Arial Narrow" pitchFamily="34" charset="0"/>
              <a:ea typeface="Tahoma" pitchFamily="34" charset="0"/>
              <a:cs typeface="Tahoma" pitchFamily="34" charset="0"/>
            </a:rPr>
            <a:t>Leste: </a:t>
          </a:r>
          <a:r>
            <a:rPr lang="pt-PT" sz="1800" kern="1200" dirty="0" smtClean="0">
              <a:latin typeface="Arial Narrow" pitchFamily="34" charset="0"/>
              <a:ea typeface="Tahoma" pitchFamily="34" charset="0"/>
              <a:cs typeface="Tahoma" pitchFamily="34" charset="0"/>
            </a:rPr>
            <a:t>Distrito de Gilé, através do P. Administrativo de A. </a:t>
          </a:r>
          <a:r>
            <a:rPr lang="pt-PT" sz="1800" kern="1200" dirty="0" err="1" smtClean="0">
              <a:latin typeface="Arial Narrow" pitchFamily="34" charset="0"/>
              <a:ea typeface="Tahoma" pitchFamily="34" charset="0"/>
              <a:cs typeface="Tahoma" pitchFamily="34" charset="0"/>
            </a:rPr>
            <a:t>Ligonha</a:t>
          </a:r>
          <a:endParaRPr lang="pt-PT" sz="1800" kern="1200" dirty="0">
            <a:latin typeface="Arial Narrow" pitchFamily="34" charset="0"/>
            <a:ea typeface="Tahoma" pitchFamily="34" charset="0"/>
            <a:cs typeface="Tahoma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b="1" kern="1200" dirty="0" smtClean="0">
              <a:latin typeface="Arial Narrow" pitchFamily="34" charset="0"/>
              <a:ea typeface="Tahoma" pitchFamily="34" charset="0"/>
              <a:cs typeface="Tahoma" pitchFamily="34" charset="0"/>
            </a:rPr>
            <a:t>Oeste: </a:t>
          </a:r>
          <a:r>
            <a:rPr lang="pt-PT" sz="1800" kern="1200" dirty="0" err="1" smtClean="0">
              <a:latin typeface="Arial Narrow" pitchFamily="34" charset="0"/>
              <a:ea typeface="Tahoma" pitchFamily="34" charset="0"/>
              <a:cs typeface="Tahoma" pitchFamily="34" charset="0"/>
            </a:rPr>
            <a:t>Gurúè</a:t>
          </a:r>
          <a:r>
            <a:rPr lang="pt-PT" sz="1800" kern="1200" dirty="0" smtClean="0">
              <a:latin typeface="Arial Narrow" pitchFamily="34" charset="0"/>
              <a:ea typeface="Tahoma" pitchFamily="34" charset="0"/>
              <a:cs typeface="Tahoma" pitchFamily="34" charset="0"/>
            </a:rPr>
            <a:t>, pelo rio </a:t>
          </a:r>
          <a:r>
            <a:rPr lang="pt-PT" sz="1800" kern="1200" dirty="0" err="1" smtClean="0">
              <a:latin typeface="Arial Narrow" pitchFamily="34" charset="0"/>
              <a:ea typeface="Tahoma" pitchFamily="34" charset="0"/>
              <a:cs typeface="Tahoma" pitchFamily="34" charset="0"/>
            </a:rPr>
            <a:t>Luhaia</a:t>
          </a:r>
          <a:endParaRPr lang="pt-PT" sz="1800" kern="1200" dirty="0">
            <a:latin typeface="Arial Narrow" pitchFamily="34" charset="0"/>
            <a:ea typeface="Tahoma" pitchFamily="34" charset="0"/>
            <a:cs typeface="Tahoma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1800" kern="1200" dirty="0">
            <a:latin typeface="Arial Narrow" pitchFamily="34" charset="0"/>
          </a:endParaRPr>
        </a:p>
      </dsp:txBody>
      <dsp:txXfrm>
        <a:off x="0" y="3619925"/>
        <a:ext cx="6671833" cy="2209432"/>
      </dsp:txXfrm>
    </dsp:sp>
    <dsp:sp modelId="{DE61C1F3-3A14-4237-8EB5-322B34A394B1}">
      <dsp:nvSpPr>
        <dsp:cNvPr id="0" name=""/>
        <dsp:cNvSpPr/>
      </dsp:nvSpPr>
      <dsp:spPr>
        <a:xfrm flipH="1">
          <a:off x="599700" y="2803776"/>
          <a:ext cx="2191014" cy="109224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1475" tIns="0" rIns="30147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Limites:</a:t>
          </a:r>
          <a:endParaRPr lang="pt-PT" sz="18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653019" y="2857095"/>
        <a:ext cx="2084376" cy="9856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9AE559-3498-496B-A7CE-614A041C37E9}">
      <dsp:nvSpPr>
        <dsp:cNvPr id="0" name=""/>
        <dsp:cNvSpPr/>
      </dsp:nvSpPr>
      <dsp:spPr>
        <a:xfrm>
          <a:off x="0" y="1138592"/>
          <a:ext cx="6492240" cy="33997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3870" tIns="499872" rIns="503870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3200" kern="1200" dirty="0" smtClean="0">
              <a:latin typeface="Arial Narrow" pitchFamily="34" charset="0"/>
              <a:ea typeface="Tahoma" pitchFamily="34" charset="0"/>
              <a:cs typeface="Tahoma" pitchFamily="34" charset="0"/>
            </a:rPr>
            <a:t>1 Hospital Distrital</a:t>
          </a:r>
          <a:endParaRPr lang="pt-PT" sz="3200" kern="1200" dirty="0">
            <a:latin typeface="Arial Narrow" pitchFamily="34" charset="0"/>
            <a:ea typeface="Tahoma" pitchFamily="34" charset="0"/>
            <a:cs typeface="Tahoma" pitchFamily="34" charset="0"/>
          </a:endParaRPr>
        </a:p>
        <a:p>
          <a:pPr marL="285750" lvl="1" indent="-285750" algn="l" defTabSz="1422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3200" kern="1200" dirty="0" smtClean="0">
              <a:latin typeface="Arial Narrow" pitchFamily="34" charset="0"/>
              <a:ea typeface="Tahoma" pitchFamily="34" charset="0"/>
              <a:cs typeface="Tahoma" pitchFamily="34" charset="0"/>
            </a:rPr>
            <a:t>1 Centro de Saúde Rural Tipo I</a:t>
          </a:r>
          <a:endParaRPr lang="pt-PT" sz="3200" kern="1200" dirty="0">
            <a:latin typeface="Arial Narrow" pitchFamily="34" charset="0"/>
            <a:ea typeface="Tahoma" pitchFamily="34" charset="0"/>
            <a:cs typeface="Tahoma" pitchFamily="34" charset="0"/>
          </a:endParaRPr>
        </a:p>
        <a:p>
          <a:pPr marL="285750" lvl="1" indent="-285750" algn="l" defTabSz="1422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3200" kern="1200" dirty="0" smtClean="0">
              <a:latin typeface="Arial Narrow" pitchFamily="34" charset="0"/>
              <a:ea typeface="Tahoma" pitchFamily="34" charset="0"/>
              <a:cs typeface="Tahoma" pitchFamily="34" charset="0"/>
            </a:rPr>
            <a:t>12 Centros de Saúde rurais Tipo II</a:t>
          </a:r>
          <a:endParaRPr lang="pt-PT" sz="3200" kern="1200" dirty="0">
            <a:latin typeface="Arial Narrow" pitchFamily="34" charset="0"/>
            <a:ea typeface="Tahoma" pitchFamily="34" charset="0"/>
            <a:cs typeface="Tahoma" pitchFamily="34" charset="0"/>
          </a:endParaRPr>
        </a:p>
        <a:p>
          <a:pPr marL="285750" lvl="1" indent="-285750" algn="l" defTabSz="1422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3200" kern="1200" dirty="0" smtClean="0">
              <a:latin typeface="Arial Narrow" pitchFamily="34" charset="0"/>
              <a:ea typeface="Tahoma" pitchFamily="34" charset="0"/>
              <a:cs typeface="Tahoma" pitchFamily="34" charset="0"/>
            </a:rPr>
            <a:t>2 Centros de Saúde Urbanos</a:t>
          </a:r>
          <a:endParaRPr lang="pt-PT" sz="3200" kern="1200" dirty="0">
            <a:latin typeface="Arial Narrow" pitchFamily="34" charset="0"/>
            <a:ea typeface="Tahoma" pitchFamily="34" charset="0"/>
            <a:cs typeface="Tahoma" pitchFamily="34" charset="0"/>
          </a:endParaRPr>
        </a:p>
      </dsp:txBody>
      <dsp:txXfrm>
        <a:off x="0" y="1138592"/>
        <a:ext cx="6492240" cy="3399786"/>
      </dsp:txXfrm>
    </dsp:sp>
    <dsp:sp modelId="{5ED849D1-52E9-44F2-9AA9-570127EE9B11}">
      <dsp:nvSpPr>
        <dsp:cNvPr id="0" name=""/>
        <dsp:cNvSpPr/>
      </dsp:nvSpPr>
      <dsp:spPr>
        <a:xfrm>
          <a:off x="324612" y="866645"/>
          <a:ext cx="4544568" cy="55512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774" tIns="0" rIns="17177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O Distrito possui 16 US sendo:</a:t>
          </a:r>
          <a:endParaRPr lang="pt-PT" sz="24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51711" y="893744"/>
        <a:ext cx="4490370" cy="500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BF4CF-98AF-40B9-889E-398FD2E7D752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1FE23-C48A-45B2-A26A-7654EC363E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98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4D94A-AB3C-46A4-86E6-82F0A5DA3236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4CFFF-FAC2-49B1-88D5-8051C1FC25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0BADF-AFFB-4118-8CE7-292860C29F7A}" type="slidenum">
              <a:rPr kumimoji="0" lang="pt-PT" altLang="x-none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PT" altLang="x-none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x-non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040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924C-4CDE-448A-A63D-F9882947D532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6567-ED4F-49BC-B14A-86C10C21F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19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924C-4CDE-448A-A63D-F9882947D532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6567-ED4F-49BC-B14A-86C10C21F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19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924C-4CDE-448A-A63D-F9882947D532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6567-ED4F-49BC-B14A-86C10C21F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94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06805-A7BA-47F6-9DA2-C8142A7F3CC4}" type="datetimeFigureOut"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11-11-2017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F743F-B902-446B-AE14-F52CC5D96C8D}" type="slidenum">
              <a:rPr kumimoji="0" lang="pt-PT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t-PT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264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4E872-FE0B-4594-8E3D-1A6E26F39A51}" type="datetimeFigureOut"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11-11-2017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B39437-14DF-4DC3-A93B-76B9CCF26DD7}" type="slidenum">
              <a:rPr kumimoji="0" lang="pt-PT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t-PT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872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6535E-121C-4E7A-8F11-E0B8510FC3EE}" type="datetimeFigureOut"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11-11-2017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71B53-B9FA-4C2D-BEF5-C008196FB626}" type="slidenum">
              <a:rPr kumimoji="0" lang="pt-PT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t-PT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882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275FDB-1A4C-4D0A-8F44-0D5A0C54407B}" type="datetimeFigureOut"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11-11-2017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762F4-B442-4698-8254-18C6E285E291}" type="slidenum">
              <a:rPr kumimoji="0" lang="pt-PT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t-PT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284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6C0B-83F2-4947-B083-DF065A7F8C47}" type="datetimeFigureOut"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11-11-2017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3063B-6431-4E52-BADE-55732331DEAD}" type="slidenum">
              <a:rPr kumimoji="0" lang="pt-PT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t-PT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03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0756A-9802-445D-896D-A4A601EDF088}" type="datetimeFigureOut"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11-11-2017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F9250-3672-4C56-ABED-D4208EFA47BA}" type="slidenum">
              <a:rPr kumimoji="0" lang="pt-PT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t-PT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234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50A5E-FE0A-47BE-921F-9094C8E44B03}" type="datetimeFigureOut"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11-11-2017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A706C-3833-4FDC-BED4-774D03B09107}" type="slidenum">
              <a:rPr kumimoji="0" lang="pt-PT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t-PT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77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D8471-9F69-4A96-8C07-F86F8D749DCC}" type="datetimeFigureOut"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11-11-2017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8ECD0-7A98-48CC-BE7E-02F3DB647F45}" type="slidenum">
              <a:rPr kumimoji="0" lang="pt-PT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t-PT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23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924C-4CDE-448A-A63D-F9882947D532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6567-ED4F-49BC-B14A-86C10C21F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464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B8DB8-1F9D-4C22-B3CE-34C566258F66}" type="datetimeFigureOut"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11-11-2017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38ED8-0C93-4448-9165-E206ABE39A26}" type="slidenum">
              <a:rPr kumimoji="0" lang="pt-PT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t-PT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527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5FC6C-52CE-4ED1-9F38-ABCFE86D1F8E}" type="datetimeFigureOut"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11-11-2017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E9807-32EA-4B1F-B3FA-709ACA7BFAD4}" type="slidenum">
              <a:rPr kumimoji="0" lang="pt-PT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t-PT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177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8574D8-051D-43BF-9066-15C176138171}" type="datetimeFigureOut"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11-11-2017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AEF89-1A91-4507-83F8-2FE5FDF85F39}" type="slidenum">
              <a:rPr kumimoji="0" lang="pt-PT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t-PT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6488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57E2AC-05FA-4CC4-9F9F-B32FF76E3723}" type="datetimeFigureOut">
              <a:rPr kumimoji="0" lang="pt-PT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11-11-2017</a:t>
            </a:fld>
            <a:endParaRPr kumimoji="0" lang="pt-PT" altLang="x-non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FDBAA-43A0-4E7A-947E-EC46DAFFDCA7}" type="slidenum">
              <a:rPr kumimoji="0" lang="pt-PT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t-PT" altLang="x-non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0822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C9A3B7-9ED5-4433-8CEE-1A27B16A1155}" type="datetimeFigureOut">
              <a:rPr kumimoji="0" lang="pt-PT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11-11-2017</a:t>
            </a:fld>
            <a:endParaRPr kumimoji="0" lang="pt-PT" altLang="x-non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56247-4E4C-4ECF-A679-BF86658745E9}" type="slidenum">
              <a:rPr kumimoji="0" lang="pt-PT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t-PT" altLang="x-non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8168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DA963-95F6-4734-BB59-0290E91327BD}" type="datetimeFigureOut">
              <a:rPr kumimoji="0" lang="pt-PT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11-11-2017</a:t>
            </a:fld>
            <a:endParaRPr kumimoji="0" lang="pt-PT" altLang="x-non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260597-8A9B-4D63-8FF1-14B149B6FB8C}" type="slidenum">
              <a:rPr kumimoji="0" lang="pt-PT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t-PT" altLang="x-non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7814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980B7-2F14-4D63-BAB3-27F84B05BF50}" type="datetimeFigureOut">
              <a:rPr kumimoji="0" lang="pt-PT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11-11-2017</a:t>
            </a:fld>
            <a:endParaRPr kumimoji="0" lang="pt-PT" altLang="x-non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FD2D35-DD02-4E52-87F3-7FCC905F16DC}" type="slidenum">
              <a:rPr kumimoji="0" lang="pt-PT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t-PT" altLang="x-non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7380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3FCEC-A92A-412E-8CCB-E50B54F67BFE}" type="datetimeFigureOut">
              <a:rPr kumimoji="0" lang="pt-PT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11-11-2017</a:t>
            </a:fld>
            <a:endParaRPr kumimoji="0" lang="pt-PT" altLang="x-non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49014-EDFD-4284-AB6C-1DD91D24EE11}" type="slidenum">
              <a:rPr kumimoji="0" lang="pt-PT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t-PT" altLang="x-non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732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DF7B6-0353-47ED-B223-22EFAD7E4A23}" type="datetimeFigureOut">
              <a:rPr kumimoji="0" lang="pt-PT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11-11-2017</a:t>
            </a:fld>
            <a:endParaRPr kumimoji="0" lang="pt-PT" altLang="x-non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7E0A0-A3D0-42DE-91B6-C306EC32BA7C}" type="slidenum">
              <a:rPr kumimoji="0" lang="pt-PT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t-PT" altLang="x-non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7596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4C1843-2152-4B51-90D0-EBA1AE694BC4}" type="datetimeFigureOut">
              <a:rPr kumimoji="0" lang="pt-PT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11-11-2017</a:t>
            </a:fld>
            <a:endParaRPr kumimoji="0" lang="pt-PT" altLang="x-non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CD912B-DB91-46A2-A334-3B4F0CFC7C55}" type="slidenum">
              <a:rPr kumimoji="0" lang="pt-PT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t-PT" altLang="x-non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900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924C-4CDE-448A-A63D-F9882947D532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6567-ED4F-49BC-B14A-86C10C21F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96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5CE64-1D9B-4989-8D64-08C8F0BA2A4B}" type="datetimeFigureOut">
              <a:rPr kumimoji="0" lang="pt-PT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11-11-2017</a:t>
            </a:fld>
            <a:endParaRPr kumimoji="0" lang="pt-PT" altLang="x-non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B2643C-B4CB-47C7-8A93-F173353BEE89}" type="slidenum">
              <a:rPr kumimoji="0" lang="pt-PT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t-PT" altLang="x-non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0587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A0539-9378-47B7-9B0D-9AE9C8581D41}" type="datetimeFigureOut">
              <a:rPr kumimoji="0" lang="pt-PT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11-11-2017</a:t>
            </a:fld>
            <a:endParaRPr kumimoji="0" lang="pt-PT" altLang="x-non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AF311-2707-486C-BE29-93D63D7A2E9B}" type="slidenum">
              <a:rPr kumimoji="0" lang="pt-PT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t-PT" altLang="x-non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8072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94F0-36C1-4F94-9EC4-9CA1EEEDB68C}" type="datetimeFigureOut">
              <a:rPr kumimoji="0" lang="pt-PT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11-11-2017</a:t>
            </a:fld>
            <a:endParaRPr kumimoji="0" lang="pt-PT" altLang="x-non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8C6FA-A279-4F4C-8A09-868C2C704154}" type="slidenum">
              <a:rPr kumimoji="0" lang="pt-PT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t-PT" altLang="x-non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6343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69ED77-2E84-4D66-A0D2-FF7C3D0F9BE5}" type="datetimeFigureOut">
              <a:rPr kumimoji="0" lang="pt-PT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11-11-2017</a:t>
            </a:fld>
            <a:endParaRPr kumimoji="0" lang="pt-PT" altLang="x-non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B7F0B-62B6-46E5-9554-FB0A03D1AC44}" type="slidenum">
              <a:rPr kumimoji="0" lang="pt-PT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t-PT" altLang="x-non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408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924C-4CDE-448A-A63D-F9882947D532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6567-ED4F-49BC-B14A-86C10C21F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76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924C-4CDE-448A-A63D-F9882947D532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6567-ED4F-49BC-B14A-86C10C21F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73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924C-4CDE-448A-A63D-F9882947D532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6567-ED4F-49BC-B14A-86C10C21F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77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924C-4CDE-448A-A63D-F9882947D532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6567-ED4F-49BC-B14A-86C10C21F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84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924C-4CDE-448A-A63D-F9882947D532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6567-ED4F-49BC-B14A-86C10C21F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4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924C-4CDE-448A-A63D-F9882947D532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6567-ED4F-49BC-B14A-86C10C21F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5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D924C-4CDE-448A-A63D-F9882947D532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86567-ED4F-49BC-B14A-86C10C21F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2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pt-PT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pt-PT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B402D-F3AB-4541-8056-FC9B0997B0A1}" type="datetimeFigureOut"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11-11-2017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2DB449-20E0-4488-8A16-D78CB7F4B7D2}" type="slidenum">
              <a:rPr kumimoji="0" lang="pt-PT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t-PT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972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smtClean="0"/>
              <a:t>Click to edit Master title style</a:t>
            </a:r>
            <a:endParaRPr lang="pt-PT" altLang="x-non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smtClean="0"/>
              <a:t>Click to edit Master text styles</a:t>
            </a:r>
          </a:p>
          <a:p>
            <a:pPr lvl="1"/>
            <a:r>
              <a:rPr lang="en-US" altLang="x-none" smtClean="0"/>
              <a:t>Second level</a:t>
            </a:r>
          </a:p>
          <a:p>
            <a:pPr lvl="2"/>
            <a:r>
              <a:rPr lang="en-US" altLang="x-none" smtClean="0"/>
              <a:t>Third level</a:t>
            </a:r>
          </a:p>
          <a:p>
            <a:pPr lvl="3"/>
            <a:r>
              <a:rPr lang="en-US" altLang="x-none" smtClean="0"/>
              <a:t>Fourth level</a:t>
            </a:r>
          </a:p>
          <a:p>
            <a:pPr lvl="4"/>
            <a:r>
              <a:rPr lang="en-US" altLang="x-none" smtClean="0"/>
              <a:t>Fifth level</a:t>
            </a:r>
            <a:endParaRPr lang="pt-PT" altLang="x-non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3D225C-7A25-4516-8137-5B5056DFF8A1}" type="datetimeFigureOut">
              <a:rPr kumimoji="0" lang="pt-PT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11-11-2017</a:t>
            </a:fld>
            <a:endParaRPr kumimoji="0" lang="pt-PT" altLang="x-non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2B1739-08E3-4A86-8573-B001C302E7F3}" type="slidenum">
              <a:rPr kumimoji="0" lang="pt-PT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t-PT" altLang="x-non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56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2057400" y="2000250"/>
            <a:ext cx="777240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x-none" sz="3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itchFamily="34" charset="-128"/>
                <a:cs typeface="+mn-cs"/>
              </a:rPr>
              <a:t/>
            </a:r>
            <a:br>
              <a:rPr kumimoji="0" lang="pt-PT" altLang="x-none" sz="3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itchFamily="34" charset="-128"/>
                <a:cs typeface="+mn-cs"/>
              </a:rPr>
            </a:br>
            <a:r>
              <a:rPr kumimoji="0" lang="pt-PT" altLang="x-none" sz="3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itchFamily="34" charset="-128"/>
                <a:cs typeface="+mn-cs"/>
              </a:rPr>
              <a:t/>
            </a:r>
            <a:br>
              <a:rPr kumimoji="0" lang="pt-PT" altLang="x-none" sz="3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itchFamily="34" charset="-128"/>
                <a:cs typeface="+mn-cs"/>
              </a:rPr>
            </a:br>
            <a:r>
              <a:rPr kumimoji="0" lang="pt-PT" altLang="x-none" sz="3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itchFamily="34" charset="-128"/>
                <a:cs typeface="+mn-cs"/>
              </a:rPr>
              <a:t/>
            </a:r>
            <a:br>
              <a:rPr kumimoji="0" lang="pt-PT" altLang="x-none" sz="3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itchFamily="34" charset="-128"/>
                <a:cs typeface="+mn-cs"/>
              </a:rPr>
            </a:br>
            <a:endParaRPr kumimoji="0" lang="pt-PT" altLang="x-none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Rectangle 20"/>
          <p:cNvSpPr>
            <a:spLocks noChangeArrowheads="1"/>
          </p:cNvSpPr>
          <p:nvPr/>
        </p:nvSpPr>
        <p:spPr bwMode="auto">
          <a:xfrm>
            <a:off x="1905000" y="1248764"/>
            <a:ext cx="8458200" cy="784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x-none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República de Moçambique</a:t>
            </a:r>
            <a:endParaRPr kumimoji="0" lang="en-US" altLang="x-none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x-none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Governo </a:t>
            </a:r>
            <a:r>
              <a:rPr kumimoji="0" lang="pt-PT" altLang="x-none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Do Distrito de Alto Molócuè</a:t>
            </a:r>
            <a:endParaRPr kumimoji="0" lang="en-US" altLang="x-none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x-none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Serviços Distritais de Saúde,</a:t>
            </a:r>
            <a:r>
              <a:rPr kumimoji="0" lang="pt-PT" altLang="x-none" sz="15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 Mulher e Acção Social</a:t>
            </a:r>
            <a:endParaRPr kumimoji="0" lang="pt-PT" altLang="x-none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</p:txBody>
      </p:sp>
      <p:pic>
        <p:nvPicPr>
          <p:cNvPr id="3076" name="Picture 9" descr="Lombada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1437"/>
            <a:ext cx="10064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AutoShape 11" descr="Light vertical"/>
          <p:cNvSpPr>
            <a:spLocks noChangeArrowheads="1"/>
          </p:cNvSpPr>
          <p:nvPr/>
        </p:nvSpPr>
        <p:spPr bwMode="auto">
          <a:xfrm>
            <a:off x="904844" y="2636778"/>
            <a:ext cx="10468635" cy="1386582"/>
          </a:xfrm>
          <a:prstGeom prst="foldedCorner">
            <a:avLst>
              <a:gd name="adj" fmla="val 12500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pt-BR" altLang="ja-JP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/>
                <a:cs typeface="Tahoma" panose="020B0604030504040204" pitchFamily="34" charset="0"/>
              </a:rPr>
              <a:t>Balanço </a:t>
            </a:r>
            <a:r>
              <a:rPr kumimoji="1" lang="pt-BR" altLang="ja-JP" b="1" kern="0" dirty="0" smtClean="0">
                <a:solidFill>
                  <a:srgbClr val="FFFFFF"/>
                </a:solidFill>
                <a:latin typeface="Tahoma" panose="020B0604030504040204" pitchFamily="34" charset="0"/>
                <a:ea typeface="ＭＳ Ｐゴシック"/>
                <a:cs typeface="Tahoma" panose="020B0604030504040204" pitchFamily="34" charset="0"/>
              </a:rPr>
              <a:t>do PES dos SDSMAS </a:t>
            </a:r>
            <a:r>
              <a:rPr kumimoji="1" lang="en-US" altLang="ja-JP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/>
                <a:cs typeface="Tahoma" panose="020B0604030504040204" pitchFamily="34" charset="0"/>
              </a:rPr>
              <a:t>-  </a:t>
            </a:r>
            <a:r>
              <a:rPr kumimoji="1" lang="en-US" altLang="ja-JP" b="1" kern="0" dirty="0" smtClean="0">
                <a:solidFill>
                  <a:srgbClr val="FFFFFF"/>
                </a:solidFill>
                <a:latin typeface="Tahoma" panose="020B0604030504040204" pitchFamily="34" charset="0"/>
                <a:ea typeface="ＭＳ Ｐゴシック"/>
                <a:cs typeface="Tahoma" panose="020B0604030504040204" pitchFamily="34" charset="0"/>
              </a:rPr>
              <a:t>JANEIRO A SETEMBRO DE </a:t>
            </a:r>
            <a:r>
              <a:rPr kumimoji="1" lang="en-US" altLang="ja-JP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/>
                <a:cs typeface="Tahoma" panose="020B0604030504040204" pitchFamily="34" charset="0"/>
              </a:rPr>
              <a:t>2017</a:t>
            </a:r>
            <a:endParaRPr kumimoji="1" lang="pt-PT" altLang="ja-JP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ＭＳ Ｐゴシック"/>
              <a:cs typeface="Tahoma" panose="020B0604030504040204" pitchFamily="34" charset="0"/>
            </a:endParaRPr>
          </a:p>
        </p:txBody>
      </p:sp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4341094" y="6288088"/>
            <a:ext cx="4022725" cy="271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x-none" sz="1200" b="1" kern="0" dirty="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Alto Molócuè</a:t>
            </a:r>
            <a:r>
              <a:rPr kumimoji="0" lang="en-US" altLang="x-non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, </a:t>
            </a:r>
            <a:r>
              <a:rPr kumimoji="0" lang="en-US" altLang="x-non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06 de </a:t>
            </a:r>
            <a:r>
              <a:rPr lang="en-US" altLang="x-none" sz="1200" b="1" kern="0" dirty="0" err="1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Outubro</a:t>
            </a:r>
            <a:r>
              <a:rPr kumimoji="0" lang="en-US" altLang="x-non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 </a:t>
            </a:r>
            <a:r>
              <a:rPr kumimoji="0" lang="en-US" altLang="x-non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2017</a:t>
            </a:r>
            <a:endParaRPr kumimoji="0" lang="pt-PT" altLang="x-none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</p:txBody>
      </p:sp>
      <p:pic>
        <p:nvPicPr>
          <p:cNvPr id="8" name="Picture 5" descr="G:\Logotipos\mapamoz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32727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377" y="0"/>
            <a:ext cx="10515600" cy="975326"/>
          </a:xfrm>
          <a:solidFill>
            <a:srgbClr val="800000"/>
          </a:solidFill>
        </p:spPr>
        <p:txBody>
          <a:bodyPr/>
          <a:lstStyle/>
          <a:p>
            <a:pPr algn="ctr"/>
            <a:r>
              <a:rPr lang="pt-PT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Saude Materno Infantil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833377" y="1430987"/>
            <a:ext cx="10448516" cy="4854066"/>
            <a:chOff x="833377" y="1430987"/>
            <a:chExt cx="10448516" cy="485406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377" y="1430987"/>
              <a:ext cx="6967959" cy="485406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90963" y="1430987"/>
              <a:ext cx="3090930" cy="2157165"/>
            </a:xfrm>
            <a:prstGeom prst="rect">
              <a:avLst/>
            </a:prstGeom>
          </p:spPr>
        </p:pic>
        <p:pic>
          <p:nvPicPr>
            <p:cNvPr id="6" name="Picture 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90963" y="3888774"/>
              <a:ext cx="3090930" cy="23962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698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121" y="12879"/>
            <a:ext cx="11506200" cy="522515"/>
          </a:xfrm>
          <a:solidFill>
            <a:srgbClr val="800000"/>
          </a:solidFill>
        </p:spPr>
        <p:txBody>
          <a:bodyPr>
            <a:normAutofit fontScale="90000"/>
          </a:bodyPr>
          <a:lstStyle/>
          <a:p>
            <a:pPr algn="ctr"/>
            <a:r>
              <a:rPr lang="pt-PT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Saúde Materno Infantil - SMI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469786"/>
              </p:ext>
            </p:extLst>
          </p:nvPr>
        </p:nvGraphicFramePr>
        <p:xfrm>
          <a:off x="368121" y="644507"/>
          <a:ext cx="11506200" cy="1033106"/>
        </p:xfrm>
        <a:graphic>
          <a:graphicData uri="http://schemas.openxmlformats.org/drawingml/2006/table">
            <a:tbl>
              <a:tblPr/>
              <a:tblGrid>
                <a:gridCol w="4255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7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2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44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14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Actividade </a:t>
                      </a:r>
                    </a:p>
                  </a:txBody>
                  <a:tcPr marL="5495" marR="5495" marT="54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Indicador </a:t>
                      </a:r>
                    </a:p>
                  </a:txBody>
                  <a:tcPr marL="5495" marR="5495" marT="54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Meta </a:t>
                      </a:r>
                      <a:r>
                        <a:rPr kumimoji="0" lang="en-ZA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Anual</a:t>
                      </a:r>
                      <a:r>
                        <a:rPr kumimoji="0" lang="en-ZA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495" marR="5495" marT="54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Real. </a:t>
                      </a:r>
                      <a:r>
                        <a:rPr kumimoji="0" lang="en-ZA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Semestral</a:t>
                      </a:r>
                      <a:endParaRPr kumimoji="0" lang="en-ZA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95" marR="5495" marT="54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Grau</a:t>
                      </a:r>
                      <a:r>
                        <a:rPr kumimoji="0" lang="en-ZA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de </a:t>
                      </a:r>
                      <a:r>
                        <a:rPr kumimoji="0" lang="en-ZA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Cump</a:t>
                      </a:r>
                      <a:r>
                        <a:rPr kumimoji="0" lang="en-ZA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Anual</a:t>
                      </a:r>
                      <a:r>
                        <a:rPr kumimoji="0" lang="en-ZA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495" marR="5495" marT="54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93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Garantir em 100% o acesso de todas as mulheres gravidas nas primeiras consultas prenatais.</a:t>
                      </a:r>
                    </a:p>
                  </a:txBody>
                  <a:tcPr marL="5495" marR="5495" marT="54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% de mulheres gravidas na primeira CPN. </a:t>
                      </a:r>
                    </a:p>
                  </a:txBody>
                  <a:tcPr marL="5495" marR="5495" marT="54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(100%)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20.098</a:t>
                      </a:r>
                      <a:endParaRPr kumimoji="0" lang="en-ZA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95" marR="5495" marT="54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17.065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495" marR="5495" marT="54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85%</a:t>
                      </a:r>
                      <a:endParaRPr kumimoji="0" lang="en-ZA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5495" marR="5495" marT="54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313100"/>
              </p:ext>
            </p:extLst>
          </p:nvPr>
        </p:nvGraphicFramePr>
        <p:xfrm>
          <a:off x="368118" y="1786717"/>
          <a:ext cx="11506203" cy="4991679"/>
        </p:xfrm>
        <a:graphic>
          <a:graphicData uri="http://schemas.openxmlformats.org/drawingml/2006/table">
            <a:tbl>
              <a:tblPr/>
              <a:tblGrid>
                <a:gridCol w="1831275">
                  <a:extLst>
                    <a:ext uri="{9D8B030D-6E8A-4147-A177-3AD203B41FA5}">
                      <a16:colId xmlns:a16="http://schemas.microsoft.com/office/drawing/2014/main" val="3184069191"/>
                    </a:ext>
                  </a:extLst>
                </a:gridCol>
                <a:gridCol w="1163232">
                  <a:extLst>
                    <a:ext uri="{9D8B030D-6E8A-4147-A177-3AD203B41FA5}">
                      <a16:colId xmlns:a16="http://schemas.microsoft.com/office/drawing/2014/main" val="3800212254"/>
                    </a:ext>
                  </a:extLst>
                </a:gridCol>
                <a:gridCol w="1135205">
                  <a:extLst>
                    <a:ext uri="{9D8B030D-6E8A-4147-A177-3AD203B41FA5}">
                      <a16:colId xmlns:a16="http://schemas.microsoft.com/office/drawing/2014/main" val="3880677672"/>
                    </a:ext>
                  </a:extLst>
                </a:gridCol>
                <a:gridCol w="1065129">
                  <a:extLst>
                    <a:ext uri="{9D8B030D-6E8A-4147-A177-3AD203B41FA5}">
                      <a16:colId xmlns:a16="http://schemas.microsoft.com/office/drawing/2014/main" val="393528704"/>
                    </a:ext>
                  </a:extLst>
                </a:gridCol>
                <a:gridCol w="1139876">
                  <a:extLst>
                    <a:ext uri="{9D8B030D-6E8A-4147-A177-3AD203B41FA5}">
                      <a16:colId xmlns:a16="http://schemas.microsoft.com/office/drawing/2014/main" val="2517601606"/>
                    </a:ext>
                  </a:extLst>
                </a:gridCol>
                <a:gridCol w="1135205">
                  <a:extLst>
                    <a:ext uri="{9D8B030D-6E8A-4147-A177-3AD203B41FA5}">
                      <a16:colId xmlns:a16="http://schemas.microsoft.com/office/drawing/2014/main" val="2428698155"/>
                    </a:ext>
                  </a:extLst>
                </a:gridCol>
                <a:gridCol w="1121189">
                  <a:extLst>
                    <a:ext uri="{9D8B030D-6E8A-4147-A177-3AD203B41FA5}">
                      <a16:colId xmlns:a16="http://schemas.microsoft.com/office/drawing/2014/main" val="989579832"/>
                    </a:ext>
                  </a:extLst>
                </a:gridCol>
                <a:gridCol w="1457546">
                  <a:extLst>
                    <a:ext uri="{9D8B030D-6E8A-4147-A177-3AD203B41FA5}">
                      <a16:colId xmlns:a16="http://schemas.microsoft.com/office/drawing/2014/main" val="40782551"/>
                    </a:ext>
                  </a:extLst>
                </a:gridCol>
                <a:gridCol w="1457546">
                  <a:extLst>
                    <a:ext uri="{9D8B030D-6E8A-4147-A177-3AD203B41FA5}">
                      <a16:colId xmlns:a16="http://schemas.microsoft.com/office/drawing/2014/main" val="3546575012"/>
                    </a:ext>
                  </a:extLst>
                </a:gridCol>
              </a:tblGrid>
              <a:tr h="2742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Unidade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Sanitária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População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Pré-Natal: 1as Consultas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290822"/>
                  </a:ext>
                </a:extLst>
              </a:tr>
              <a:tr h="2518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Gr. Alvo 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Realizado 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Realizado 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Cobertura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META 100% do GA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Evolução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709704"/>
                  </a:ext>
                </a:extLst>
              </a:tr>
              <a:tr h="251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Alto Molócuè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37.784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1.417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2.510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2.475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1.417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-1%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74866"/>
                  </a:ext>
                </a:extLst>
              </a:tr>
              <a:tr h="251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Bonifacio Groveta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16.480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-8%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786924"/>
                  </a:ext>
                </a:extLst>
              </a:tr>
              <a:tr h="251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Caiaia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28.137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107%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-14%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8319"/>
                  </a:ext>
                </a:extLst>
              </a:tr>
              <a:tr h="251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Chapala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49.843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1.869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1.554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1.815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1.869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562292"/>
                  </a:ext>
                </a:extLst>
              </a:tr>
              <a:tr h="251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Cololo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12.863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243576"/>
                  </a:ext>
                </a:extLst>
              </a:tr>
              <a:tr h="251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Ecole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21.304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-1%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130966"/>
                  </a:ext>
                </a:extLst>
              </a:tr>
              <a:tr h="251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Malua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6.833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278%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233460"/>
                  </a:ext>
                </a:extLst>
              </a:tr>
              <a:tr h="251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Mohiua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55.068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2.065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1.973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1.828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2.065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-7%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274638"/>
                  </a:ext>
                </a:extLst>
              </a:tr>
              <a:tr h="251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Mugema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14.068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805441"/>
                  </a:ext>
                </a:extLst>
              </a:tr>
              <a:tr h="251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Mutala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17.284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791208"/>
                  </a:ext>
                </a:extLst>
              </a:tr>
              <a:tr h="251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Nacuaca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18.490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137%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578200"/>
                  </a:ext>
                </a:extLst>
              </a:tr>
              <a:tr h="251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Nauela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49.039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1.839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1.747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1.890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1.839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103%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827116"/>
                  </a:ext>
                </a:extLst>
              </a:tr>
              <a:tr h="251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Nivava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15.274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786443"/>
                  </a:ext>
                </a:extLst>
              </a:tr>
              <a:tr h="251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Novanana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30.147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-6%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906661"/>
                  </a:ext>
                </a:extLst>
              </a:tr>
              <a:tr h="251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HD Alto Molócuè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12.461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416210"/>
                  </a:ext>
                </a:extLst>
              </a:tr>
              <a:tr h="251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PS Nimala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16.882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107%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8928"/>
                  </a:ext>
                </a:extLst>
              </a:tr>
              <a:tr h="251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ALTO MOLÓCUÈ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401.957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15.073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16.470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17.065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15.073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456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81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11506200" cy="522515"/>
          </a:xfrm>
          <a:solidFill>
            <a:srgbClr val="800000"/>
          </a:solidFill>
        </p:spPr>
        <p:txBody>
          <a:bodyPr>
            <a:normAutofit fontScale="90000"/>
          </a:bodyPr>
          <a:lstStyle/>
          <a:p>
            <a:pPr algn="ctr"/>
            <a:r>
              <a:rPr lang="pt-PT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Saúde Materno Infantil - SMI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142664"/>
              </p:ext>
            </p:extLst>
          </p:nvPr>
        </p:nvGraphicFramePr>
        <p:xfrm>
          <a:off x="380998" y="563924"/>
          <a:ext cx="11506199" cy="1077913"/>
        </p:xfrm>
        <a:graphic>
          <a:graphicData uri="http://schemas.openxmlformats.org/drawingml/2006/table">
            <a:tbl>
              <a:tblPr/>
              <a:tblGrid>
                <a:gridCol w="3447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3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76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3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44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26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Actividade </a:t>
                      </a:r>
                    </a:p>
                  </a:txBody>
                  <a:tcPr marL="5495" marR="5495" marT="54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Indicador </a:t>
                      </a:r>
                    </a:p>
                  </a:txBody>
                  <a:tcPr marL="5495" marR="5495" marT="54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Meta </a:t>
                      </a:r>
                      <a:r>
                        <a:rPr kumimoji="0" lang="en-ZA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Anual</a:t>
                      </a:r>
                      <a:r>
                        <a:rPr kumimoji="0" lang="en-ZA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495" marR="5495" marT="54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Real. </a:t>
                      </a:r>
                    </a:p>
                  </a:txBody>
                  <a:tcPr marL="5495" marR="5495" marT="54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Grau</a:t>
                      </a:r>
                      <a:r>
                        <a:rPr kumimoji="0" lang="en-ZA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de </a:t>
                      </a:r>
                      <a:r>
                        <a:rPr kumimoji="0" lang="en-ZA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Cump</a:t>
                      </a:r>
                      <a:r>
                        <a:rPr kumimoji="0" lang="en-ZA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Anual</a:t>
                      </a:r>
                      <a:r>
                        <a:rPr kumimoji="0" lang="en-ZA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495" marR="5495" marT="54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64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600" i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Aumentar a cobertura de Partos institucionais de 63% em 2015 para % em 2017</a:t>
                      </a:r>
                      <a:endParaRPr kumimoji="0" lang="pt-BR" alt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95" marR="5495" marT="54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600" i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% ou número de partos Institucionais realizados</a:t>
                      </a:r>
                      <a:endParaRPr kumimoji="0" lang="pt-BR" alt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95" marR="5495" marT="54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72% (13.023) </a:t>
                      </a:r>
                      <a:endParaRPr kumimoji="0" lang="en-ZA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95" marR="5495" marT="54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11.170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495" marR="5495" marT="54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86%</a:t>
                      </a:r>
                      <a:endParaRPr kumimoji="0" lang="en-ZA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5495" marR="5495" marT="54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954850"/>
              </p:ext>
            </p:extLst>
          </p:nvPr>
        </p:nvGraphicFramePr>
        <p:xfrm>
          <a:off x="380998" y="1777285"/>
          <a:ext cx="11506199" cy="4829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Worksheet" r:id="rId3" imgW="7410417" imgH="3552866" progId="Excel.Sheet.8">
                  <p:embed/>
                </p:oleObj>
              </mc:Choice>
              <mc:Fallback>
                <p:oleObj name="Worksheet" r:id="rId3" imgW="7410417" imgH="355286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998" y="1777285"/>
                        <a:ext cx="11506199" cy="4829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305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11506200" cy="522515"/>
          </a:xfrm>
          <a:solidFill>
            <a:srgbClr val="800000"/>
          </a:solidFill>
        </p:spPr>
        <p:txBody>
          <a:bodyPr>
            <a:normAutofit fontScale="90000"/>
          </a:bodyPr>
          <a:lstStyle/>
          <a:p>
            <a:pPr algn="ctr"/>
            <a:r>
              <a:rPr lang="pt-PT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Saúde Materno Infantil - SMI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051928"/>
              </p:ext>
            </p:extLst>
          </p:nvPr>
        </p:nvGraphicFramePr>
        <p:xfrm>
          <a:off x="380998" y="641198"/>
          <a:ext cx="11506199" cy="1077913"/>
        </p:xfrm>
        <a:graphic>
          <a:graphicData uri="http://schemas.openxmlformats.org/drawingml/2006/table">
            <a:tbl>
              <a:tblPr/>
              <a:tblGrid>
                <a:gridCol w="3447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3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76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3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44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26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Actividade </a:t>
                      </a:r>
                    </a:p>
                  </a:txBody>
                  <a:tcPr marL="5495" marR="5495" marT="54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Indicador </a:t>
                      </a:r>
                    </a:p>
                  </a:txBody>
                  <a:tcPr marL="5495" marR="5495" marT="54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Meta </a:t>
                      </a:r>
                      <a:r>
                        <a:rPr kumimoji="0" lang="en-ZA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Anual</a:t>
                      </a:r>
                      <a:r>
                        <a:rPr kumimoji="0" lang="en-ZA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495" marR="5495" marT="54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Real. </a:t>
                      </a:r>
                    </a:p>
                  </a:txBody>
                  <a:tcPr marL="5495" marR="5495" marT="54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Grau</a:t>
                      </a:r>
                      <a:r>
                        <a:rPr kumimoji="0" lang="en-ZA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de </a:t>
                      </a:r>
                      <a:r>
                        <a:rPr kumimoji="0" lang="en-ZA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Cump</a:t>
                      </a:r>
                      <a:r>
                        <a:rPr kumimoji="0" lang="en-ZA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Anual</a:t>
                      </a:r>
                      <a:r>
                        <a:rPr kumimoji="0" lang="en-ZA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495" marR="5495" marT="54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64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600" i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Aumentar a cobertura de Consulta Pós-Partos de 82% em 2015 para 88% em 2017</a:t>
                      </a:r>
                      <a:endParaRPr kumimoji="0" lang="pt-BR" alt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95" marR="5495" marT="54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600" i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% ou número de consultas pós- partos realizados</a:t>
                      </a:r>
                      <a:endParaRPr kumimoji="0" lang="pt-BR" alt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95" marR="5495" marT="54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88%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(15.917) </a:t>
                      </a:r>
                      <a:endParaRPr kumimoji="0" lang="en-ZA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95" marR="5495" marT="54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12.088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495" marR="5495" marT="54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76%</a:t>
                      </a:r>
                      <a:endParaRPr kumimoji="0" lang="en-ZA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5495" marR="5495" marT="54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488761"/>
              </p:ext>
            </p:extLst>
          </p:nvPr>
        </p:nvGraphicFramePr>
        <p:xfrm>
          <a:off x="380999" y="1831306"/>
          <a:ext cx="11506198" cy="4942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Worksheet" r:id="rId3" imgW="7229556" imgH="3552866" progId="Excel.Sheet.8">
                  <p:embed/>
                </p:oleObj>
              </mc:Choice>
              <mc:Fallback>
                <p:oleObj name="Worksheet" r:id="rId3" imgW="7229556" imgH="355286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999" y="1831306"/>
                        <a:ext cx="11506198" cy="49429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381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11506200" cy="522515"/>
          </a:xfrm>
          <a:solidFill>
            <a:srgbClr val="800000"/>
          </a:solidFill>
        </p:spPr>
        <p:txBody>
          <a:bodyPr>
            <a:normAutofit fontScale="90000"/>
          </a:bodyPr>
          <a:lstStyle/>
          <a:p>
            <a:pPr algn="ctr"/>
            <a:r>
              <a:rPr lang="pt-PT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Saúde Materno Infantil - SMI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191108"/>
              </p:ext>
            </p:extLst>
          </p:nvPr>
        </p:nvGraphicFramePr>
        <p:xfrm>
          <a:off x="381000" y="583458"/>
          <a:ext cx="11506200" cy="1077913"/>
        </p:xfrm>
        <a:graphic>
          <a:graphicData uri="http://schemas.openxmlformats.org/drawingml/2006/table">
            <a:tbl>
              <a:tblPr/>
              <a:tblGrid>
                <a:gridCol w="4255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7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2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44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26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Actividade </a:t>
                      </a:r>
                    </a:p>
                  </a:txBody>
                  <a:tcPr marL="5495" marR="5495" marT="54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Indicador </a:t>
                      </a:r>
                    </a:p>
                  </a:txBody>
                  <a:tcPr marL="5495" marR="5495" marT="54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Meta </a:t>
                      </a:r>
                      <a:r>
                        <a:rPr kumimoji="0" lang="en-ZA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Anual</a:t>
                      </a:r>
                      <a:r>
                        <a:rPr kumimoji="0" lang="en-ZA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495" marR="5495" marT="54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Real. </a:t>
                      </a:r>
                    </a:p>
                  </a:txBody>
                  <a:tcPr marL="5495" marR="5495" marT="54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Grau</a:t>
                      </a:r>
                      <a:r>
                        <a:rPr kumimoji="0" lang="en-ZA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de </a:t>
                      </a:r>
                      <a:r>
                        <a:rPr kumimoji="0" lang="en-ZA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Cump</a:t>
                      </a:r>
                      <a:r>
                        <a:rPr kumimoji="0" lang="en-ZA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Anual</a:t>
                      </a:r>
                      <a:r>
                        <a:rPr kumimoji="0" lang="en-ZA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495" marR="5495" marT="54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64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Aumentar a cobertura de novas utentes em utilização de métodos de contracepção moderna de 22% em 2015 para 33% em 2017.</a:t>
                      </a:r>
                    </a:p>
                  </a:txBody>
                  <a:tcPr marL="5495" marR="5495" marT="54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% de novas utentes a utilizar  metodos de contracepção moderna</a:t>
                      </a:r>
                      <a:r>
                        <a:rPr kumimoji="0" lang="pt-BR" alt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495" marR="5495" marT="54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33%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(33.029) </a:t>
                      </a:r>
                      <a:endParaRPr kumimoji="0" lang="en-ZA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95" marR="5495" marT="54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22.892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495" marR="5495" marT="54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69%</a:t>
                      </a:r>
                      <a:endParaRPr kumimoji="0" lang="en-ZA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5495" marR="5495" marT="54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498341"/>
              </p:ext>
            </p:extLst>
          </p:nvPr>
        </p:nvGraphicFramePr>
        <p:xfrm>
          <a:off x="381000" y="1741153"/>
          <a:ext cx="11506199" cy="4994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Worksheet" r:id="rId3" imgW="7191495" imgH="3552866" progId="Excel.Sheet.8">
                  <p:embed/>
                </p:oleObj>
              </mc:Choice>
              <mc:Fallback>
                <p:oleObj name="Worksheet" r:id="rId3" imgW="7191495" imgH="355286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741153"/>
                        <a:ext cx="11506199" cy="4994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338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784" y="881610"/>
            <a:ext cx="10515600" cy="1325563"/>
          </a:xfrm>
          <a:solidFill>
            <a:srgbClr val="800000"/>
          </a:solidFill>
        </p:spPr>
        <p:txBody>
          <a:bodyPr/>
          <a:lstStyle/>
          <a:p>
            <a:pPr algn="ctr"/>
            <a:r>
              <a:rPr lang="pt-PT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PNC-Malaria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2012" y="2609850"/>
            <a:ext cx="6527410" cy="30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6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11506200" cy="522515"/>
          </a:xfrm>
          <a:solidFill>
            <a:srgbClr val="800000"/>
          </a:solidFill>
        </p:spPr>
        <p:txBody>
          <a:bodyPr>
            <a:normAutofit fontScale="90000"/>
          </a:bodyPr>
          <a:lstStyle/>
          <a:p>
            <a:pPr algn="ctr"/>
            <a:r>
              <a:rPr lang="pt-PT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MALARIA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841874"/>
              </p:ext>
            </p:extLst>
          </p:nvPr>
        </p:nvGraphicFramePr>
        <p:xfrm>
          <a:off x="381000" y="824243"/>
          <a:ext cx="11506199" cy="5651646"/>
        </p:xfrm>
        <a:graphic>
          <a:graphicData uri="http://schemas.openxmlformats.org/drawingml/2006/table">
            <a:tbl>
              <a:tblPr/>
              <a:tblGrid>
                <a:gridCol w="2670306">
                  <a:extLst>
                    <a:ext uri="{9D8B030D-6E8A-4147-A177-3AD203B41FA5}">
                      <a16:colId xmlns:a16="http://schemas.microsoft.com/office/drawing/2014/main" val="779218658"/>
                    </a:ext>
                  </a:extLst>
                </a:gridCol>
                <a:gridCol w="1541396">
                  <a:extLst>
                    <a:ext uri="{9D8B030D-6E8A-4147-A177-3AD203B41FA5}">
                      <a16:colId xmlns:a16="http://schemas.microsoft.com/office/drawing/2014/main" val="4079076578"/>
                    </a:ext>
                  </a:extLst>
                </a:gridCol>
                <a:gridCol w="1042071">
                  <a:extLst>
                    <a:ext uri="{9D8B030D-6E8A-4147-A177-3AD203B41FA5}">
                      <a16:colId xmlns:a16="http://schemas.microsoft.com/office/drawing/2014/main" val="58969026"/>
                    </a:ext>
                  </a:extLst>
                </a:gridCol>
                <a:gridCol w="1042071">
                  <a:extLst>
                    <a:ext uri="{9D8B030D-6E8A-4147-A177-3AD203B41FA5}">
                      <a16:colId xmlns:a16="http://schemas.microsoft.com/office/drawing/2014/main" val="2982990759"/>
                    </a:ext>
                  </a:extLst>
                </a:gridCol>
                <a:gridCol w="1042071">
                  <a:extLst>
                    <a:ext uri="{9D8B030D-6E8A-4147-A177-3AD203B41FA5}">
                      <a16:colId xmlns:a16="http://schemas.microsoft.com/office/drawing/2014/main" val="327999288"/>
                    </a:ext>
                  </a:extLst>
                </a:gridCol>
                <a:gridCol w="1042071">
                  <a:extLst>
                    <a:ext uri="{9D8B030D-6E8A-4147-A177-3AD203B41FA5}">
                      <a16:colId xmlns:a16="http://schemas.microsoft.com/office/drawing/2014/main" val="2667231959"/>
                    </a:ext>
                  </a:extLst>
                </a:gridCol>
                <a:gridCol w="1042071">
                  <a:extLst>
                    <a:ext uri="{9D8B030D-6E8A-4147-A177-3AD203B41FA5}">
                      <a16:colId xmlns:a16="http://schemas.microsoft.com/office/drawing/2014/main" val="2829128230"/>
                    </a:ext>
                  </a:extLst>
                </a:gridCol>
                <a:gridCol w="1042071">
                  <a:extLst>
                    <a:ext uri="{9D8B030D-6E8A-4147-A177-3AD203B41FA5}">
                      <a16:colId xmlns:a16="http://schemas.microsoft.com/office/drawing/2014/main" val="238035300"/>
                    </a:ext>
                  </a:extLst>
                </a:gridCol>
                <a:gridCol w="1042071">
                  <a:extLst>
                    <a:ext uri="{9D8B030D-6E8A-4147-A177-3AD203B41FA5}">
                      <a16:colId xmlns:a16="http://schemas.microsoft.com/office/drawing/2014/main" val="3159757426"/>
                    </a:ext>
                  </a:extLst>
                </a:gridCol>
              </a:tblGrid>
              <a:tr h="66374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 Narrow" panose="020B0606020202030204" pitchFamily="34" charset="0"/>
                        </a:rPr>
                        <a:t>Unidade Sanitária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 Narrow" panose="020B0606020202030204" pitchFamily="34" charset="0"/>
                        </a:rPr>
                        <a:t>População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effectLst/>
                          <a:latin typeface="Arial Narrow" panose="020B0606020202030204" pitchFamily="34" charset="0"/>
                        </a:rPr>
                        <a:t>Nº e % de Mulheres grávidas que fizeram o tratamento Intermitente Preventivo da Malária para Prevencão da Malária na Mulher grávida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742855"/>
                  </a:ext>
                </a:extLst>
              </a:tr>
              <a:tr h="2704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 Narrow" panose="020B0606020202030204" pitchFamily="34" charset="0"/>
                        </a:rPr>
                        <a:t>Gr. </a:t>
                      </a:r>
                      <a:r>
                        <a:rPr lang="en-US" sz="1400" b="1" i="0" u="none" strike="noStrike" dirty="0" err="1">
                          <a:effectLst/>
                          <a:latin typeface="Arial Narrow" panose="020B0606020202030204" pitchFamily="34" charset="0"/>
                        </a:rPr>
                        <a:t>Alvo</a:t>
                      </a:r>
                      <a:r>
                        <a:rPr lang="en-US" sz="1400" b="1" i="0" u="none" strike="noStrike" dirty="0">
                          <a:effectLst/>
                          <a:latin typeface="Arial Narrow" panose="020B0606020202030204" pitchFamily="34" charset="0"/>
                        </a:rPr>
                        <a:t> 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effectLst/>
                          <a:latin typeface="Arial Narrow" panose="020B0606020202030204" pitchFamily="34" charset="0"/>
                        </a:rPr>
                        <a:t>Realizado</a:t>
                      </a:r>
                      <a:r>
                        <a:rPr lang="en-US" sz="1400" b="1" i="0" u="none" strike="noStrike" dirty="0">
                          <a:effectLst/>
                          <a:latin typeface="Arial Narrow" panose="020B0606020202030204" pitchFamily="34" charset="0"/>
                        </a:rPr>
                        <a:t> 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Realizado 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effectLst/>
                          <a:latin typeface="Arial Narrow" panose="020B0606020202030204" pitchFamily="34" charset="0"/>
                        </a:rPr>
                        <a:t>Cobertura</a:t>
                      </a:r>
                      <a:endParaRPr lang="en-US" sz="14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 Narrow" panose="020B0606020202030204" pitchFamily="34" charset="0"/>
                        </a:rPr>
                        <a:t>META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 Narrow" panose="020B0606020202030204" pitchFamily="34" charset="0"/>
                        </a:rPr>
                        <a:t>IC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effectLst/>
                          <a:latin typeface="Arial Narrow" panose="020B0606020202030204" pitchFamily="34" charset="0"/>
                        </a:rPr>
                        <a:t>Evolução</a:t>
                      </a:r>
                      <a:endParaRPr lang="en-US" sz="14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059488"/>
                  </a:ext>
                </a:extLst>
              </a:tr>
              <a:tr h="2482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 Narrow" panose="020B0606020202030204" pitchFamily="34" charset="0"/>
                        </a:rPr>
                        <a:t>76% do GA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281547"/>
                  </a:ext>
                </a:extLst>
              </a:tr>
              <a:tr h="2482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CS Alto Molócuè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37.784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1417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1.347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1.007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1077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94%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-25%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657727"/>
                  </a:ext>
                </a:extLst>
              </a:tr>
              <a:tr h="2482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CS Bonifacio Groveta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16.480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618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686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314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470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-54%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077129"/>
                  </a:ext>
                </a:extLst>
              </a:tr>
              <a:tr h="2482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CS Caiaia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28.137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1055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597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778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74%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802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060517"/>
                  </a:ext>
                </a:extLst>
              </a:tr>
              <a:tr h="2482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CS Chapala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49.843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1869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802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1.158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1421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82%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947042"/>
                  </a:ext>
                </a:extLst>
              </a:tr>
              <a:tr h="2482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CS Cololo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12.863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482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239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151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367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-37%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498867"/>
                  </a:ext>
                </a:extLst>
              </a:tr>
              <a:tr h="2482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CS Ecole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21.304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799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545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624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78%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607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103%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128861"/>
                  </a:ext>
                </a:extLst>
              </a:tr>
              <a:tr h="2482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CS Malua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6.833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256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337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530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207%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195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272%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54991"/>
                  </a:ext>
                </a:extLst>
              </a:tr>
              <a:tr h="2482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CS Mohiua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55.068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2065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1.088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391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1569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-64%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222410"/>
                  </a:ext>
                </a:extLst>
              </a:tr>
              <a:tr h="2482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CS Mugema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14.068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Narrow" panose="020B0606020202030204" pitchFamily="34" charset="0"/>
                        </a:rPr>
                        <a:t>528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401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005649"/>
                  </a:ext>
                </a:extLst>
              </a:tr>
              <a:tr h="2482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CS Mutala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17.284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648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761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454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493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92%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-40%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624410"/>
                  </a:ext>
                </a:extLst>
              </a:tr>
              <a:tr h="2482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CS Nacuaca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18.490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693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448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474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527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759906"/>
                  </a:ext>
                </a:extLst>
              </a:tr>
              <a:tr h="2482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CS Nauela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49.039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1839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928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779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1398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-16%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312417"/>
                  </a:ext>
                </a:extLst>
              </a:tr>
              <a:tr h="2482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CS Nivava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15.274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573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431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435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089204"/>
                  </a:ext>
                </a:extLst>
              </a:tr>
              <a:tr h="2482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CS Novanana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30.147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1131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548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284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859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-48%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794086"/>
                  </a:ext>
                </a:extLst>
              </a:tr>
              <a:tr h="2482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HD Alto Molócuè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12.461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467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355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91018"/>
                  </a:ext>
                </a:extLst>
              </a:tr>
              <a:tr h="2482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PS Nimala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16.882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633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132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271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481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105%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830094"/>
                  </a:ext>
                </a:extLst>
              </a:tr>
              <a:tr h="2482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effectLst/>
                          <a:latin typeface="Arial Narrow" panose="020B0606020202030204" pitchFamily="34" charset="0"/>
                        </a:rPr>
                        <a:t>ALTO MOLÓCUÈ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Narrow" panose="020B0606020202030204" pitchFamily="34" charset="0"/>
                        </a:rPr>
                        <a:t>401.957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 Narrow" panose="020B0606020202030204" pitchFamily="34" charset="0"/>
                        </a:rPr>
                        <a:t>15073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 Narrow" panose="020B0606020202030204" pitchFamily="34" charset="0"/>
                        </a:rPr>
                        <a:t>8.808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 Narrow" panose="020B0606020202030204" pitchFamily="34" charset="0"/>
                        </a:rPr>
                        <a:t>7.646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 Narrow" panose="020B060602020203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 Narrow" panose="020B0606020202030204" pitchFamily="34" charset="0"/>
                        </a:rPr>
                        <a:t>11456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 Narrow" panose="020B0606020202030204" pitchFamily="34" charset="0"/>
                        </a:rPr>
                        <a:t>-13%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951938"/>
                  </a:ext>
                </a:extLst>
              </a:tr>
              <a:tr h="248289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Fonte: NED- SISMA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5228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68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11506200" cy="522515"/>
          </a:xfrm>
          <a:solidFill>
            <a:srgbClr val="800000"/>
          </a:solidFill>
        </p:spPr>
        <p:txBody>
          <a:bodyPr>
            <a:normAutofit fontScale="90000"/>
          </a:bodyPr>
          <a:lstStyle/>
          <a:p>
            <a:pPr algn="ctr"/>
            <a:r>
              <a:rPr lang="pt-PT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MALARIA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555388"/>
              </p:ext>
            </p:extLst>
          </p:nvPr>
        </p:nvGraphicFramePr>
        <p:xfrm>
          <a:off x="380999" y="638204"/>
          <a:ext cx="11506201" cy="5865633"/>
        </p:xfrm>
        <a:graphic>
          <a:graphicData uri="http://schemas.openxmlformats.org/drawingml/2006/table">
            <a:tbl>
              <a:tblPr/>
              <a:tblGrid>
                <a:gridCol w="2608352">
                  <a:extLst>
                    <a:ext uri="{9D8B030D-6E8A-4147-A177-3AD203B41FA5}">
                      <a16:colId xmlns:a16="http://schemas.microsoft.com/office/drawing/2014/main" val="1855986351"/>
                    </a:ext>
                  </a:extLst>
                </a:gridCol>
                <a:gridCol w="1830054">
                  <a:extLst>
                    <a:ext uri="{9D8B030D-6E8A-4147-A177-3AD203B41FA5}">
                      <a16:colId xmlns:a16="http://schemas.microsoft.com/office/drawing/2014/main" val="3017202779"/>
                    </a:ext>
                  </a:extLst>
                </a:gridCol>
                <a:gridCol w="1009685">
                  <a:extLst>
                    <a:ext uri="{9D8B030D-6E8A-4147-A177-3AD203B41FA5}">
                      <a16:colId xmlns:a16="http://schemas.microsoft.com/office/drawing/2014/main" val="446029059"/>
                    </a:ext>
                  </a:extLst>
                </a:gridCol>
                <a:gridCol w="1009685">
                  <a:extLst>
                    <a:ext uri="{9D8B030D-6E8A-4147-A177-3AD203B41FA5}">
                      <a16:colId xmlns:a16="http://schemas.microsoft.com/office/drawing/2014/main" val="3903309564"/>
                    </a:ext>
                  </a:extLst>
                </a:gridCol>
                <a:gridCol w="1009685">
                  <a:extLst>
                    <a:ext uri="{9D8B030D-6E8A-4147-A177-3AD203B41FA5}">
                      <a16:colId xmlns:a16="http://schemas.microsoft.com/office/drawing/2014/main" val="641706288"/>
                    </a:ext>
                  </a:extLst>
                </a:gridCol>
                <a:gridCol w="1009685">
                  <a:extLst>
                    <a:ext uri="{9D8B030D-6E8A-4147-A177-3AD203B41FA5}">
                      <a16:colId xmlns:a16="http://schemas.microsoft.com/office/drawing/2014/main" val="2278799075"/>
                    </a:ext>
                  </a:extLst>
                </a:gridCol>
                <a:gridCol w="1009685">
                  <a:extLst>
                    <a:ext uri="{9D8B030D-6E8A-4147-A177-3AD203B41FA5}">
                      <a16:colId xmlns:a16="http://schemas.microsoft.com/office/drawing/2014/main" val="2100046414"/>
                    </a:ext>
                  </a:extLst>
                </a:gridCol>
                <a:gridCol w="1009685">
                  <a:extLst>
                    <a:ext uri="{9D8B030D-6E8A-4147-A177-3AD203B41FA5}">
                      <a16:colId xmlns:a16="http://schemas.microsoft.com/office/drawing/2014/main" val="4006181659"/>
                    </a:ext>
                  </a:extLst>
                </a:gridCol>
                <a:gridCol w="1009685">
                  <a:extLst>
                    <a:ext uri="{9D8B030D-6E8A-4147-A177-3AD203B41FA5}">
                      <a16:colId xmlns:a16="http://schemas.microsoft.com/office/drawing/2014/main" val="2588214830"/>
                    </a:ext>
                  </a:extLst>
                </a:gridCol>
              </a:tblGrid>
              <a:tr h="58289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Unidade Sanitária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População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effectLst/>
                          <a:latin typeface="Arial Narrow" panose="020B0606020202030204" pitchFamily="34" charset="0"/>
                        </a:rPr>
                        <a:t>% de Mulheres gravidas que recebem a rede mosquiteira na CPN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362761"/>
                  </a:ext>
                </a:extLst>
              </a:tr>
              <a:tr h="2525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Gr. Alvo 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Realizado 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Realizado 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Cobertura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META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IC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Evolução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449488"/>
                  </a:ext>
                </a:extLst>
              </a:tr>
              <a:tr h="4943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95% do GA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309537"/>
                  </a:ext>
                </a:extLst>
              </a:tr>
              <a:tr h="2525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Alto Molócuè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37.784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1417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1.722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2.460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174%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1346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183%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262126"/>
                  </a:ext>
                </a:extLst>
              </a:tr>
              <a:tr h="494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Bonifacio Groveta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16.480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618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807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1.084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587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185%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08109"/>
                  </a:ext>
                </a:extLst>
              </a:tr>
              <a:tr h="2525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Caiaia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28.137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1055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834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1.016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96%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101%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441202"/>
                  </a:ext>
                </a:extLst>
              </a:tr>
              <a:tr h="2525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Chapala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49.843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1869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1.034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1.043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1776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583732"/>
                  </a:ext>
                </a:extLst>
              </a:tr>
              <a:tr h="2525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Cololo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12.863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482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419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87%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458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91%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968765"/>
                  </a:ext>
                </a:extLst>
              </a:tr>
              <a:tr h="2525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Ecole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21.304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799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722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629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759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83%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-13%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355300"/>
                  </a:ext>
                </a:extLst>
              </a:tr>
              <a:tr h="2525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Malua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6.833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256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356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682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266%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243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92%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603502"/>
                  </a:ext>
                </a:extLst>
              </a:tr>
              <a:tr h="2525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Mohiua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55.068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2065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1.350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675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1962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-50%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178353"/>
                  </a:ext>
                </a:extLst>
              </a:tr>
              <a:tr h="2525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Mugema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14.068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528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181146"/>
                  </a:ext>
                </a:extLst>
              </a:tr>
              <a:tr h="2525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Mutala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17.284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648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729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301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616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-59%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060610"/>
                  </a:ext>
                </a:extLst>
              </a:tr>
              <a:tr h="2525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Nacuaca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18.490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693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684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367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659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-46%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667865"/>
                  </a:ext>
                </a:extLst>
              </a:tr>
              <a:tr h="2525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Nauela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49.039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1839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1.208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749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1747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-38%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68966"/>
                  </a:ext>
                </a:extLst>
              </a:tr>
              <a:tr h="2525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Nivava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15.274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573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387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418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544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77%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767387"/>
                  </a:ext>
                </a:extLst>
              </a:tr>
              <a:tr h="2525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Novanana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30.147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1131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710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732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1074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160416"/>
                  </a:ext>
                </a:extLst>
              </a:tr>
              <a:tr h="2525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HD Alto Molócuè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12.461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467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444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318191"/>
                  </a:ext>
                </a:extLst>
              </a:tr>
              <a:tr h="2525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PS Nimala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16.882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633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297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87%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601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91%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749834"/>
                  </a:ext>
                </a:extLst>
              </a:tr>
              <a:tr h="2525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ALTO MOLÓCUÈ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401.957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15073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11.090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11.125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74%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14320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78%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369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37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123" y="0"/>
            <a:ext cx="10515600" cy="651767"/>
          </a:xfrm>
          <a:solidFill>
            <a:srgbClr val="800000"/>
          </a:solidFill>
        </p:spPr>
        <p:txBody>
          <a:bodyPr>
            <a:normAutofit fontScale="90000"/>
          </a:bodyPr>
          <a:lstStyle/>
          <a:p>
            <a:pPr algn="ctr"/>
            <a:r>
              <a:rPr lang="pt-PT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Programa Alargado de Vacinacao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7556" y="1181686"/>
            <a:ext cx="10460167" cy="511067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270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11506200" cy="656823"/>
          </a:xfrm>
          <a:solidFill>
            <a:srgbClr val="800000"/>
          </a:solidFill>
        </p:spPr>
        <p:txBody>
          <a:bodyPr>
            <a:normAutofit fontScale="90000"/>
          </a:bodyPr>
          <a:lstStyle/>
          <a:p>
            <a:pPr algn="ctr"/>
            <a:r>
              <a:rPr lang="pt-PT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Programa Alargado de vacinação - PAV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692130"/>
              </p:ext>
            </p:extLst>
          </p:nvPr>
        </p:nvGraphicFramePr>
        <p:xfrm>
          <a:off x="476518" y="957855"/>
          <a:ext cx="11410683" cy="5547360"/>
        </p:xfrm>
        <a:graphic>
          <a:graphicData uri="http://schemas.openxmlformats.org/drawingml/2006/table">
            <a:tbl>
              <a:tblPr/>
              <a:tblGrid>
                <a:gridCol w="2137893">
                  <a:extLst>
                    <a:ext uri="{9D8B030D-6E8A-4147-A177-3AD203B41FA5}">
                      <a16:colId xmlns:a16="http://schemas.microsoft.com/office/drawing/2014/main" val="3328911301"/>
                    </a:ext>
                  </a:extLst>
                </a:gridCol>
                <a:gridCol w="1159272">
                  <a:extLst>
                    <a:ext uri="{9D8B030D-6E8A-4147-A177-3AD203B41FA5}">
                      <a16:colId xmlns:a16="http://schemas.microsoft.com/office/drawing/2014/main" val="834907046"/>
                    </a:ext>
                  </a:extLst>
                </a:gridCol>
                <a:gridCol w="1246022">
                  <a:extLst>
                    <a:ext uri="{9D8B030D-6E8A-4147-A177-3AD203B41FA5}">
                      <a16:colId xmlns:a16="http://schemas.microsoft.com/office/drawing/2014/main" val="1103756604"/>
                    </a:ext>
                  </a:extLst>
                </a:gridCol>
                <a:gridCol w="1265191">
                  <a:extLst>
                    <a:ext uri="{9D8B030D-6E8A-4147-A177-3AD203B41FA5}">
                      <a16:colId xmlns:a16="http://schemas.microsoft.com/office/drawing/2014/main" val="2546443351"/>
                    </a:ext>
                  </a:extLst>
                </a:gridCol>
                <a:gridCol w="1265191">
                  <a:extLst>
                    <a:ext uri="{9D8B030D-6E8A-4147-A177-3AD203B41FA5}">
                      <a16:colId xmlns:a16="http://schemas.microsoft.com/office/drawing/2014/main" val="1347814207"/>
                    </a:ext>
                  </a:extLst>
                </a:gridCol>
                <a:gridCol w="1250814">
                  <a:extLst>
                    <a:ext uri="{9D8B030D-6E8A-4147-A177-3AD203B41FA5}">
                      <a16:colId xmlns:a16="http://schemas.microsoft.com/office/drawing/2014/main" val="915275754"/>
                    </a:ext>
                  </a:extLst>
                </a:gridCol>
                <a:gridCol w="1073495">
                  <a:extLst>
                    <a:ext uri="{9D8B030D-6E8A-4147-A177-3AD203B41FA5}">
                      <a16:colId xmlns:a16="http://schemas.microsoft.com/office/drawing/2014/main" val="2723137163"/>
                    </a:ext>
                  </a:extLst>
                </a:gridCol>
                <a:gridCol w="1063911">
                  <a:extLst>
                    <a:ext uri="{9D8B030D-6E8A-4147-A177-3AD203B41FA5}">
                      <a16:colId xmlns:a16="http://schemas.microsoft.com/office/drawing/2014/main" val="2540082079"/>
                    </a:ext>
                  </a:extLst>
                </a:gridCol>
                <a:gridCol w="948894">
                  <a:extLst>
                    <a:ext uri="{9D8B030D-6E8A-4147-A177-3AD203B41FA5}">
                      <a16:colId xmlns:a16="http://schemas.microsoft.com/office/drawing/2014/main" val="2568460855"/>
                    </a:ext>
                  </a:extLst>
                </a:gridCol>
              </a:tblGrid>
              <a:tr h="4000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Unidade Sanitária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População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BCG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611764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Gr. Alvo 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Realizado 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Realizado 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Cobertura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Evolução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718557"/>
                  </a:ext>
                </a:extLst>
              </a:tr>
              <a:tr h="333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100% do GA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27859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CS Alto Molócuè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37.784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2.139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1.681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148%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255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CS Bonifacio Groveta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16.480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164%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01745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CS Caiaia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28.137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64485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CS Chapala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49.843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88172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CS Cololo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12.863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-57%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70165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CS Ecole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21.304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-39%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73879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CS Malua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6.833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36505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CS Mohiua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55.068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1.547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53106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CS Mugema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14.068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231%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41783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CS Mutala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17.284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427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CS Nacuaca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18.490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06388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CS Nauela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49.039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1.596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108%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42103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CS Nivava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15.274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74663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CS Novanana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30.147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-36%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4289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HD Alto Molócuè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12.461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41807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PS Nimala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16.882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8293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ALTO MOLÓCUÈ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401.957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12059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13.242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12.622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12059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105%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659314"/>
                  </a:ext>
                </a:extLst>
              </a:tr>
              <a:tr h="16192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Fonte: NED- SISMA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244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26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12192000" cy="579120"/>
          </a:xfrm>
          <a:prstGeom prst="rect">
            <a:avLst/>
          </a:prstGeom>
          <a:solidFill>
            <a:srgbClr val="800000"/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pt-PT" sz="3600" b="1" dirty="0" smtClean="0"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TÓPICOS DE APRESENTAÇÃO</a:t>
            </a:r>
            <a:endParaRPr kumimoji="0" lang="en-US" altLang="pt-PT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>
          <a:xfrm>
            <a:off x="506568" y="655320"/>
            <a:ext cx="11226086" cy="595884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endParaRPr lang="pt-PT" sz="14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PT" sz="2400" dirty="0" smtClean="0">
                <a:latin typeface="Arial Narrow" pitchFamily="34" charset="0"/>
              </a:rPr>
              <a:t>Metodologia</a:t>
            </a:r>
          </a:p>
          <a:p>
            <a:pPr>
              <a:buFont typeface="Wingdings" pitchFamily="2" charset="2"/>
              <a:buChar char="Ø"/>
            </a:pPr>
            <a:r>
              <a:rPr lang="pt-PT" sz="2400" dirty="0" smtClean="0">
                <a:latin typeface="Arial Narrow" pitchFamily="34" charset="0"/>
              </a:rPr>
              <a:t>Perfil do Distrito</a:t>
            </a:r>
          </a:p>
          <a:p>
            <a:pPr>
              <a:buFont typeface="Wingdings" pitchFamily="2" charset="2"/>
              <a:buChar char="Ø"/>
            </a:pPr>
            <a:r>
              <a:rPr lang="pt-PT" sz="2400" dirty="0" smtClean="0">
                <a:latin typeface="Arial Narrow" pitchFamily="34" charset="0"/>
              </a:rPr>
              <a:t>Estado da Saúde da População </a:t>
            </a:r>
          </a:p>
          <a:p>
            <a:pPr>
              <a:buFont typeface="Wingdings" pitchFamily="2" charset="2"/>
              <a:buChar char="Ø"/>
            </a:pPr>
            <a:r>
              <a:rPr lang="pt-PT" sz="2400" dirty="0" smtClean="0">
                <a:latin typeface="Arial Narrow" pitchFamily="34" charset="0"/>
              </a:rPr>
              <a:t>Saúde Materno Infantil</a:t>
            </a:r>
          </a:p>
          <a:p>
            <a:pPr>
              <a:buFont typeface="Wingdings" pitchFamily="2" charset="2"/>
              <a:buChar char="Ø"/>
            </a:pPr>
            <a:r>
              <a:rPr lang="pt-PT" sz="2400" dirty="0" smtClean="0">
                <a:latin typeface="Arial Narrow" pitchFamily="34" charset="0"/>
              </a:rPr>
              <a:t>Programa de Malária</a:t>
            </a:r>
          </a:p>
          <a:p>
            <a:pPr>
              <a:buFont typeface="Wingdings" pitchFamily="2" charset="2"/>
              <a:buChar char="Ø"/>
            </a:pPr>
            <a:r>
              <a:rPr lang="pt-PT" sz="2400" dirty="0" smtClean="0">
                <a:latin typeface="Arial Narrow" pitchFamily="34" charset="0"/>
              </a:rPr>
              <a:t>Programa Alargado de Vacinação</a:t>
            </a:r>
          </a:p>
          <a:p>
            <a:pPr>
              <a:buFont typeface="Wingdings" pitchFamily="2" charset="2"/>
              <a:buChar char="Ø"/>
            </a:pPr>
            <a:r>
              <a:rPr lang="pt-PT" sz="2400" dirty="0" smtClean="0">
                <a:latin typeface="Arial Narrow" pitchFamily="34" charset="0"/>
              </a:rPr>
              <a:t>Programa de Nutrição</a:t>
            </a:r>
          </a:p>
          <a:p>
            <a:pPr>
              <a:buFont typeface="Wingdings" pitchFamily="2" charset="2"/>
              <a:buChar char="Ø"/>
            </a:pPr>
            <a:r>
              <a:rPr lang="pt-PT" sz="2400" dirty="0" smtClean="0">
                <a:latin typeface="Arial Narrow" pitchFamily="34" charset="0"/>
              </a:rPr>
              <a:t>Programa de Controle de ITS/HIVSIDA</a:t>
            </a:r>
          </a:p>
          <a:p>
            <a:pPr>
              <a:buFont typeface="Wingdings" pitchFamily="2" charset="2"/>
              <a:buChar char="Ø"/>
            </a:pPr>
            <a:r>
              <a:rPr lang="pt-PT" sz="2400" dirty="0" smtClean="0">
                <a:latin typeface="Arial Narrow" pitchFamily="34" charset="0"/>
              </a:rPr>
              <a:t>Programa de Controle de Tuberculose e </a:t>
            </a:r>
            <a:r>
              <a:rPr lang="pt-PT" sz="2400" dirty="0" smtClean="0">
                <a:latin typeface="Arial Narrow" pitchFamily="34" charset="0"/>
              </a:rPr>
              <a:t>Lepra</a:t>
            </a:r>
            <a:endParaRPr lang="pt-PT" sz="24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PT" sz="2400" dirty="0" smtClean="0">
                <a:latin typeface="Arial Narrow" pitchFamily="34" charset="0"/>
              </a:rPr>
              <a:t>Fim</a:t>
            </a:r>
          </a:p>
          <a:p>
            <a:pPr marL="0" indent="0">
              <a:buNone/>
            </a:pPr>
            <a:endParaRPr lang="en-US" sz="24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800" dirty="0" smtClean="0">
              <a:latin typeface="Arial Narrow" pitchFamily="34" charset="0"/>
            </a:endParaRPr>
          </a:p>
          <a:p>
            <a:pPr>
              <a:buNone/>
            </a:pPr>
            <a:endParaRPr lang="en-US" sz="28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8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8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3600" dirty="0" smtClean="0"/>
          </a:p>
          <a:p>
            <a:pPr>
              <a:buFont typeface="Wingdings" pitchFamily="2" charset="2"/>
              <a:buChar char="Ø"/>
            </a:pPr>
            <a:endParaRPr lang="en-US" sz="3600" dirty="0" smtClean="0"/>
          </a:p>
          <a:p>
            <a:pPr>
              <a:buFont typeface="Wingdings" pitchFamily="2" charset="2"/>
              <a:buChar char="Ø"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11506200" cy="522515"/>
          </a:xfrm>
          <a:solidFill>
            <a:srgbClr val="800000"/>
          </a:solidFill>
        </p:spPr>
        <p:txBody>
          <a:bodyPr>
            <a:normAutofit fontScale="90000"/>
          </a:bodyPr>
          <a:lstStyle/>
          <a:p>
            <a:pPr algn="ctr"/>
            <a:r>
              <a:rPr lang="pt-PT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Programa Alargado de vacinação - PAV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89801"/>
              </p:ext>
            </p:extLst>
          </p:nvPr>
        </p:nvGraphicFramePr>
        <p:xfrm>
          <a:off x="381004" y="686325"/>
          <a:ext cx="11506195" cy="6126480"/>
        </p:xfrm>
        <a:graphic>
          <a:graphicData uri="http://schemas.openxmlformats.org/drawingml/2006/table">
            <a:tbl>
              <a:tblPr/>
              <a:tblGrid>
                <a:gridCol w="2543869">
                  <a:extLst>
                    <a:ext uri="{9D8B030D-6E8A-4147-A177-3AD203B41FA5}">
                      <a16:colId xmlns:a16="http://schemas.microsoft.com/office/drawing/2014/main" val="4065969865"/>
                    </a:ext>
                  </a:extLst>
                </a:gridCol>
                <a:gridCol w="1394852">
                  <a:extLst>
                    <a:ext uri="{9D8B030D-6E8A-4147-A177-3AD203B41FA5}">
                      <a16:colId xmlns:a16="http://schemas.microsoft.com/office/drawing/2014/main" val="3646376025"/>
                    </a:ext>
                  </a:extLst>
                </a:gridCol>
                <a:gridCol w="1026098">
                  <a:extLst>
                    <a:ext uri="{9D8B030D-6E8A-4147-A177-3AD203B41FA5}">
                      <a16:colId xmlns:a16="http://schemas.microsoft.com/office/drawing/2014/main" val="3102691001"/>
                    </a:ext>
                  </a:extLst>
                </a:gridCol>
                <a:gridCol w="1026098">
                  <a:extLst>
                    <a:ext uri="{9D8B030D-6E8A-4147-A177-3AD203B41FA5}">
                      <a16:colId xmlns:a16="http://schemas.microsoft.com/office/drawing/2014/main" val="3030582215"/>
                    </a:ext>
                  </a:extLst>
                </a:gridCol>
                <a:gridCol w="1218492">
                  <a:extLst>
                    <a:ext uri="{9D8B030D-6E8A-4147-A177-3AD203B41FA5}">
                      <a16:colId xmlns:a16="http://schemas.microsoft.com/office/drawing/2014/main" val="1556838483"/>
                    </a:ext>
                  </a:extLst>
                </a:gridCol>
                <a:gridCol w="1218492">
                  <a:extLst>
                    <a:ext uri="{9D8B030D-6E8A-4147-A177-3AD203B41FA5}">
                      <a16:colId xmlns:a16="http://schemas.microsoft.com/office/drawing/2014/main" val="1930328784"/>
                    </a:ext>
                  </a:extLst>
                </a:gridCol>
                <a:gridCol w="1026098">
                  <a:extLst>
                    <a:ext uri="{9D8B030D-6E8A-4147-A177-3AD203B41FA5}">
                      <a16:colId xmlns:a16="http://schemas.microsoft.com/office/drawing/2014/main" val="2514542852"/>
                    </a:ext>
                  </a:extLst>
                </a:gridCol>
                <a:gridCol w="1026098">
                  <a:extLst>
                    <a:ext uri="{9D8B030D-6E8A-4147-A177-3AD203B41FA5}">
                      <a16:colId xmlns:a16="http://schemas.microsoft.com/office/drawing/2014/main" val="1277302200"/>
                    </a:ext>
                  </a:extLst>
                </a:gridCol>
                <a:gridCol w="1026098">
                  <a:extLst>
                    <a:ext uri="{9D8B030D-6E8A-4147-A177-3AD203B41FA5}">
                      <a16:colId xmlns:a16="http://schemas.microsoft.com/office/drawing/2014/main" val="655502607"/>
                    </a:ext>
                  </a:extLst>
                </a:gridCol>
              </a:tblGrid>
              <a:tr h="4000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Unidade Sanitária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População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DPT/Hep.B 3a DOSE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504642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Gr. Alvo 3.9%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Realizado 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Realizado 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Cobertura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META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Evolução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043035"/>
                  </a:ext>
                </a:extLst>
              </a:tr>
              <a:tr h="333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96% do GA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94076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CS Alto Molócuè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37.784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1.112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1.107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1061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104%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86062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CS Bonifacio Groveta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16.480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482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1.075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786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163%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463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-27%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36483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CS Caiaia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28.137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823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690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820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790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104%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29149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CS Chapala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49.843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1458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1.113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1.338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92%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96%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46938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CS Cololo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12.863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376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321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361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-41%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40578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CS Ecole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21.304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623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591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406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598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-31%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4002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CS Malua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6.833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285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143%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149%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31561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CS Mohiua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55.068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1611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1.492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1.162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1546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-22%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2992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CS Mugema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14.068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412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618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757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184%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395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192%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67687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CS Mutala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17.284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506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675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655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485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135%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-3%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43727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CS Nacuaca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18.490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541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526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129%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519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135%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78342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CS Nauela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49.039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1434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1.165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1.620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1377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06604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CS Nivava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15.274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447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408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401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429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93%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-2%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65953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CS Novanana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30.147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882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1.043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628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847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74%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-40%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57322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HD Alto Molócuè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12.461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364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66176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PS Nimala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16.882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494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546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474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00985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ALTO MOLÓCUÈ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401.957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11757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11.508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7.696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11287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-33%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545981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Fonte: NED- SISMA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6061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8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11506200" cy="592428"/>
          </a:xfrm>
          <a:solidFill>
            <a:srgbClr val="800000"/>
          </a:solidFill>
        </p:spPr>
        <p:txBody>
          <a:bodyPr>
            <a:normAutofit fontScale="90000"/>
          </a:bodyPr>
          <a:lstStyle/>
          <a:p>
            <a:pPr algn="ctr"/>
            <a:r>
              <a:rPr lang="pt-PT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Programa Alargado de vacinação - PAV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182440"/>
              </p:ext>
            </p:extLst>
          </p:nvPr>
        </p:nvGraphicFramePr>
        <p:xfrm>
          <a:off x="381002" y="905266"/>
          <a:ext cx="11506199" cy="5765997"/>
        </p:xfrm>
        <a:graphic>
          <a:graphicData uri="http://schemas.openxmlformats.org/drawingml/2006/table">
            <a:tbl>
              <a:tblPr/>
              <a:tblGrid>
                <a:gridCol w="2286525">
                  <a:extLst>
                    <a:ext uri="{9D8B030D-6E8A-4147-A177-3AD203B41FA5}">
                      <a16:colId xmlns:a16="http://schemas.microsoft.com/office/drawing/2014/main" val="1532327496"/>
                    </a:ext>
                  </a:extLst>
                </a:gridCol>
                <a:gridCol w="1086665">
                  <a:extLst>
                    <a:ext uri="{9D8B030D-6E8A-4147-A177-3AD203B41FA5}">
                      <a16:colId xmlns:a16="http://schemas.microsoft.com/office/drawing/2014/main" val="2109756714"/>
                    </a:ext>
                  </a:extLst>
                </a:gridCol>
                <a:gridCol w="1245137">
                  <a:extLst>
                    <a:ext uri="{9D8B030D-6E8A-4147-A177-3AD203B41FA5}">
                      <a16:colId xmlns:a16="http://schemas.microsoft.com/office/drawing/2014/main" val="3040852824"/>
                    </a:ext>
                  </a:extLst>
                </a:gridCol>
                <a:gridCol w="1267777">
                  <a:extLst>
                    <a:ext uri="{9D8B030D-6E8A-4147-A177-3AD203B41FA5}">
                      <a16:colId xmlns:a16="http://schemas.microsoft.com/office/drawing/2014/main" val="3009866400"/>
                    </a:ext>
                  </a:extLst>
                </a:gridCol>
                <a:gridCol w="1273435">
                  <a:extLst>
                    <a:ext uri="{9D8B030D-6E8A-4147-A177-3AD203B41FA5}">
                      <a16:colId xmlns:a16="http://schemas.microsoft.com/office/drawing/2014/main" val="255781239"/>
                    </a:ext>
                  </a:extLst>
                </a:gridCol>
                <a:gridCol w="1086665">
                  <a:extLst>
                    <a:ext uri="{9D8B030D-6E8A-4147-A177-3AD203B41FA5}">
                      <a16:colId xmlns:a16="http://schemas.microsoft.com/office/drawing/2014/main" val="2797773457"/>
                    </a:ext>
                  </a:extLst>
                </a:gridCol>
                <a:gridCol w="1086665">
                  <a:extLst>
                    <a:ext uri="{9D8B030D-6E8A-4147-A177-3AD203B41FA5}">
                      <a16:colId xmlns:a16="http://schemas.microsoft.com/office/drawing/2014/main" val="2260463961"/>
                    </a:ext>
                  </a:extLst>
                </a:gridCol>
                <a:gridCol w="1086665">
                  <a:extLst>
                    <a:ext uri="{9D8B030D-6E8A-4147-A177-3AD203B41FA5}">
                      <a16:colId xmlns:a16="http://schemas.microsoft.com/office/drawing/2014/main" val="3089943286"/>
                    </a:ext>
                  </a:extLst>
                </a:gridCol>
                <a:gridCol w="1086665">
                  <a:extLst>
                    <a:ext uri="{9D8B030D-6E8A-4147-A177-3AD203B41FA5}">
                      <a16:colId xmlns:a16="http://schemas.microsoft.com/office/drawing/2014/main" val="3932437590"/>
                    </a:ext>
                  </a:extLst>
                </a:gridCol>
              </a:tblGrid>
              <a:tr h="46428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Unidade Sanitária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População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SARAMPO (VAS)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647688"/>
                  </a:ext>
                </a:extLst>
              </a:tr>
              <a:tr h="2586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Gr. Alvo 3.9%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Realizado 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Realizado 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Cobertura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META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Evolução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556063"/>
                  </a:ext>
                </a:extLst>
              </a:tr>
              <a:tr h="3869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96% do GA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474477"/>
                  </a:ext>
                </a:extLst>
              </a:tr>
              <a:tr h="2586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CS Alto Molócuè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37.784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1.159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987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105%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1061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93%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-15%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117186"/>
                  </a:ext>
                </a:extLst>
              </a:tr>
              <a:tr h="2586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CS Bonifacio Groveta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16.480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1.084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979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-10%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848602"/>
                  </a:ext>
                </a:extLst>
              </a:tr>
              <a:tr h="2586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CS Caiaia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28.137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823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618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763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790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573791"/>
                  </a:ext>
                </a:extLst>
              </a:tr>
              <a:tr h="2586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CS Chapala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49.843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1458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1.174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1.450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104%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971090"/>
                  </a:ext>
                </a:extLst>
              </a:tr>
              <a:tr h="2586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CS Cololo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12.863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-49%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187109"/>
                  </a:ext>
                </a:extLst>
              </a:tr>
              <a:tr h="2586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CS Ecole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21.304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623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551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88%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598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-30%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430788"/>
                  </a:ext>
                </a:extLst>
              </a:tr>
              <a:tr h="2586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CS Malua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6.833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101%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090544"/>
                  </a:ext>
                </a:extLst>
              </a:tr>
              <a:tr h="2586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CS Mohiua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55.068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1611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1.914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1.474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119%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1546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-23%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444206"/>
                  </a:ext>
                </a:extLst>
              </a:tr>
              <a:tr h="2586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CS Mugema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14.068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680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172%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932809"/>
                  </a:ext>
                </a:extLst>
              </a:tr>
              <a:tr h="2586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CS Mutala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17.284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506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716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729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142%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242896"/>
                  </a:ext>
                </a:extLst>
              </a:tr>
              <a:tr h="2586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CS Nacuaca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18.490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541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519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87%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241468"/>
                  </a:ext>
                </a:extLst>
              </a:tr>
              <a:tr h="2586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CS Nauela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49.039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1434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1.101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1.624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77%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1377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598770"/>
                  </a:ext>
                </a:extLst>
              </a:tr>
              <a:tr h="2586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CS Nivava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15.274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88%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93%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450728"/>
                  </a:ext>
                </a:extLst>
              </a:tr>
              <a:tr h="2586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CS Novanana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30.147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882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851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556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847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-35%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621910"/>
                  </a:ext>
                </a:extLst>
              </a:tr>
              <a:tr h="2586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HD Alto Molócuè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12.461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85888"/>
                  </a:ext>
                </a:extLst>
              </a:tr>
              <a:tr h="2586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PS Nimala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16.882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98%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727057"/>
                  </a:ext>
                </a:extLst>
              </a:tr>
              <a:tr h="2586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ALTO MOLÓCUÈ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401.957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11757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11.340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11.351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96%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11287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101%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650124"/>
                  </a:ext>
                </a:extLst>
              </a:tr>
              <a:tr h="25867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Fonte: NED- SISMA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6942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76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11506200" cy="643944"/>
          </a:xfrm>
          <a:solidFill>
            <a:srgbClr val="800000"/>
          </a:solidFill>
        </p:spPr>
        <p:txBody>
          <a:bodyPr>
            <a:normAutofit/>
          </a:bodyPr>
          <a:lstStyle/>
          <a:p>
            <a:pPr algn="ctr"/>
            <a:r>
              <a:rPr lang="pt-PT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PAV-Programa Alargado de vacinação 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633482"/>
              </p:ext>
            </p:extLst>
          </p:nvPr>
        </p:nvGraphicFramePr>
        <p:xfrm>
          <a:off x="381000" y="740245"/>
          <a:ext cx="11506200" cy="965535"/>
        </p:xfrm>
        <a:graphic>
          <a:graphicData uri="http://schemas.openxmlformats.org/drawingml/2006/table">
            <a:tbl>
              <a:tblPr/>
              <a:tblGrid>
                <a:gridCol w="5355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7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29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15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00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Actividade </a:t>
                      </a:r>
                    </a:p>
                  </a:txBody>
                  <a:tcPr marL="5495" marR="5495" marT="546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Indicador</a:t>
                      </a:r>
                      <a:r>
                        <a:rPr kumimoji="0" lang="en-ZA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495" marR="5495" marT="546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Meta </a:t>
                      </a:r>
                      <a:r>
                        <a:rPr kumimoji="0" lang="en-ZA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Anual</a:t>
                      </a:r>
                      <a:r>
                        <a:rPr kumimoji="0" lang="en-ZA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495" marR="5495" marT="546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Real.  </a:t>
                      </a:r>
                    </a:p>
                  </a:txBody>
                  <a:tcPr marL="5495" marR="5495" marT="546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Grau</a:t>
                      </a:r>
                      <a:r>
                        <a:rPr kumimoji="0" lang="en-ZA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de </a:t>
                      </a:r>
                      <a:r>
                        <a:rPr kumimoji="0" lang="en-ZA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Cump</a:t>
                      </a:r>
                      <a:r>
                        <a:rPr kumimoji="0" lang="en-ZA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en-ZA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Anual</a:t>
                      </a:r>
                      <a:endParaRPr kumimoji="0" lang="en-ZA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95" marR="5495" marT="546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52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400" b="1" i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Aumentar a taxa de cobertura de crianças  completamente vacinadas de 68% em 2015 para 88% em 2017</a:t>
                      </a:r>
                      <a:endParaRPr kumimoji="0" lang="pt-BR" alt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400" b="1" i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%/ número de crianças completamente vacinadas </a:t>
                      </a:r>
                      <a:endParaRPr kumimoji="0" lang="pt-BR" alt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13.795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10.155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5495" marR="5495" marT="546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74%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95" marR="5495" marT="546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066949"/>
              </p:ext>
            </p:extLst>
          </p:nvPr>
        </p:nvGraphicFramePr>
        <p:xfrm>
          <a:off x="381000" y="1983348"/>
          <a:ext cx="11506198" cy="4783462"/>
        </p:xfrm>
        <a:graphic>
          <a:graphicData uri="http://schemas.openxmlformats.org/drawingml/2006/table">
            <a:tbl>
              <a:tblPr/>
              <a:tblGrid>
                <a:gridCol w="1782651">
                  <a:extLst>
                    <a:ext uri="{9D8B030D-6E8A-4147-A177-3AD203B41FA5}">
                      <a16:colId xmlns:a16="http://schemas.microsoft.com/office/drawing/2014/main" val="3761666790"/>
                    </a:ext>
                  </a:extLst>
                </a:gridCol>
                <a:gridCol w="1971512">
                  <a:extLst>
                    <a:ext uri="{9D8B030D-6E8A-4147-A177-3AD203B41FA5}">
                      <a16:colId xmlns:a16="http://schemas.microsoft.com/office/drawing/2014/main" val="1808841129"/>
                    </a:ext>
                  </a:extLst>
                </a:gridCol>
                <a:gridCol w="1182250">
                  <a:extLst>
                    <a:ext uri="{9D8B030D-6E8A-4147-A177-3AD203B41FA5}">
                      <a16:colId xmlns:a16="http://schemas.microsoft.com/office/drawing/2014/main" val="1755200961"/>
                    </a:ext>
                  </a:extLst>
                </a:gridCol>
                <a:gridCol w="1182250">
                  <a:extLst>
                    <a:ext uri="{9D8B030D-6E8A-4147-A177-3AD203B41FA5}">
                      <a16:colId xmlns:a16="http://schemas.microsoft.com/office/drawing/2014/main" val="2545158702"/>
                    </a:ext>
                  </a:extLst>
                </a:gridCol>
                <a:gridCol w="1202991">
                  <a:extLst>
                    <a:ext uri="{9D8B030D-6E8A-4147-A177-3AD203B41FA5}">
                      <a16:colId xmlns:a16="http://schemas.microsoft.com/office/drawing/2014/main" val="137935137"/>
                    </a:ext>
                  </a:extLst>
                </a:gridCol>
                <a:gridCol w="1197807">
                  <a:extLst>
                    <a:ext uri="{9D8B030D-6E8A-4147-A177-3AD203B41FA5}">
                      <a16:colId xmlns:a16="http://schemas.microsoft.com/office/drawing/2014/main" val="2204890855"/>
                    </a:ext>
                  </a:extLst>
                </a:gridCol>
                <a:gridCol w="995579">
                  <a:extLst>
                    <a:ext uri="{9D8B030D-6E8A-4147-A177-3AD203B41FA5}">
                      <a16:colId xmlns:a16="http://schemas.microsoft.com/office/drawing/2014/main" val="3523823315"/>
                    </a:ext>
                  </a:extLst>
                </a:gridCol>
                <a:gridCol w="995579">
                  <a:extLst>
                    <a:ext uri="{9D8B030D-6E8A-4147-A177-3AD203B41FA5}">
                      <a16:colId xmlns:a16="http://schemas.microsoft.com/office/drawing/2014/main" val="3529245672"/>
                    </a:ext>
                  </a:extLst>
                </a:gridCol>
                <a:gridCol w="995579">
                  <a:extLst>
                    <a:ext uri="{9D8B030D-6E8A-4147-A177-3AD203B41FA5}">
                      <a16:colId xmlns:a16="http://schemas.microsoft.com/office/drawing/2014/main" val="1327773226"/>
                    </a:ext>
                  </a:extLst>
                </a:gridCol>
              </a:tblGrid>
              <a:tr h="5320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effectLst/>
                          <a:latin typeface="Arial Narrow" panose="020B0606020202030204" pitchFamily="34" charset="0"/>
                        </a:rPr>
                        <a:t>Unidade</a:t>
                      </a:r>
                      <a:r>
                        <a:rPr lang="en-US" sz="1200" b="1" i="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effectLst/>
                          <a:latin typeface="Arial Narrow" panose="020B0606020202030204" pitchFamily="34" charset="0"/>
                        </a:rPr>
                        <a:t>Sanitária</a:t>
                      </a:r>
                      <a:endParaRPr lang="en-US" sz="12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 Narrow" panose="020B0606020202030204" pitchFamily="34" charset="0"/>
                        </a:rPr>
                        <a:t>População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 Narrow" panose="020B0606020202030204" pitchFamily="34" charset="0"/>
                        </a:rPr>
                        <a:t>CRIANÇA COMPLETAMENTE VACINADA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673740"/>
                  </a:ext>
                </a:extLst>
              </a:tr>
              <a:tr h="2153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Arial Narrow" panose="020B0606020202030204" pitchFamily="34" charset="0"/>
                        </a:rPr>
                        <a:t>Gr. </a:t>
                      </a:r>
                      <a:r>
                        <a:rPr lang="en-US" sz="1200" b="1" i="0" u="none" strike="noStrike" dirty="0" err="1">
                          <a:effectLst/>
                          <a:latin typeface="Arial Narrow" panose="020B0606020202030204" pitchFamily="34" charset="0"/>
                        </a:rPr>
                        <a:t>Alvo</a:t>
                      </a:r>
                      <a:r>
                        <a:rPr lang="en-US" sz="1200" b="1" i="0" u="none" strike="noStrike" dirty="0">
                          <a:effectLst/>
                          <a:latin typeface="Arial Narrow" panose="020B0606020202030204" pitchFamily="34" charset="0"/>
                        </a:rPr>
                        <a:t> 3.9%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effectLst/>
                          <a:latin typeface="Arial Narrow" panose="020B0606020202030204" pitchFamily="34" charset="0"/>
                        </a:rPr>
                        <a:t>Realizado</a:t>
                      </a:r>
                      <a:r>
                        <a:rPr lang="en-US" sz="1200" b="1" i="0" u="none" strike="noStrike" dirty="0">
                          <a:effectLst/>
                          <a:latin typeface="Arial Narrow" panose="020B0606020202030204" pitchFamily="34" charset="0"/>
                        </a:rPr>
                        <a:t> 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effectLst/>
                          <a:latin typeface="Arial Narrow" panose="020B0606020202030204" pitchFamily="34" charset="0"/>
                        </a:rPr>
                        <a:t>Realizado</a:t>
                      </a:r>
                      <a:r>
                        <a:rPr lang="en-US" sz="1200" b="1" i="0" u="none" strike="noStrike" dirty="0">
                          <a:effectLst/>
                          <a:latin typeface="Arial Narrow" panose="020B0606020202030204" pitchFamily="34" charset="0"/>
                        </a:rPr>
                        <a:t> 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effectLst/>
                          <a:latin typeface="Arial Narrow" panose="020B0606020202030204" pitchFamily="34" charset="0"/>
                        </a:rPr>
                        <a:t>Cobertura</a:t>
                      </a:r>
                      <a:endParaRPr lang="en-US" sz="12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Arial Narrow" panose="020B0606020202030204" pitchFamily="34" charset="0"/>
                        </a:rPr>
                        <a:t>META=88% do GA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Arial Narrow" panose="020B0606020202030204" pitchFamily="34" charset="0"/>
                        </a:rPr>
                        <a:t>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effectLst/>
                          <a:latin typeface="Arial Narrow" panose="020B0606020202030204" pitchFamily="34" charset="0"/>
                        </a:rPr>
                        <a:t>Evolução</a:t>
                      </a:r>
                      <a:endParaRPr lang="en-US" sz="12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172122"/>
                  </a:ext>
                </a:extLst>
              </a:tr>
              <a:tr h="215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CS Alto Molócuè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37.784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1105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986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946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973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-4%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076958"/>
                  </a:ext>
                </a:extLst>
              </a:tr>
              <a:tr h="215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CS Bonifacio Groveta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16.480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482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972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933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202%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424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-4%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828509"/>
                  </a:ext>
                </a:extLst>
              </a:tr>
              <a:tr h="215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CS Caiaia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28.137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823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582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667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724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92%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893790"/>
                  </a:ext>
                </a:extLst>
              </a:tr>
              <a:tr h="215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CS Chapala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49.843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1458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950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1.140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1283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260991"/>
                  </a:ext>
                </a:extLst>
              </a:tr>
              <a:tr h="215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CS Cololo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12.863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376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307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82%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331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-67%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403946"/>
                  </a:ext>
                </a:extLst>
              </a:tr>
              <a:tr h="215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CS Ecole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21.304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623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517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383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83%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548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-26%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210989"/>
                  </a:ext>
                </a:extLst>
              </a:tr>
              <a:tr h="215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CS Malua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6.833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163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228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82%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176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041807"/>
                  </a:ext>
                </a:extLst>
              </a:tr>
              <a:tr h="215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CS Mohiua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55.068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1611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1.324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1.299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82%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1417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92%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-2%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082304"/>
                  </a:ext>
                </a:extLst>
              </a:tr>
              <a:tr h="215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CS Mugema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14.068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412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460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624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112%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362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172%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161935"/>
                  </a:ext>
                </a:extLst>
              </a:tr>
              <a:tr h="215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CS Mutala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17.284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506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658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653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130%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445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147%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-1%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703044"/>
                  </a:ext>
                </a:extLst>
              </a:tr>
              <a:tr h="215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CS Nacuaca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18.490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541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358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413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476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87%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768492"/>
                  </a:ext>
                </a:extLst>
              </a:tr>
              <a:tr h="215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CS Nauela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49.039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1434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1.174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1.598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82%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1262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127%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600632"/>
                  </a:ext>
                </a:extLst>
              </a:tr>
              <a:tr h="215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CS Nivava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15.274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447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355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331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393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-7%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345388"/>
                  </a:ext>
                </a:extLst>
              </a:tr>
              <a:tr h="215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CS Novanana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30.147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882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748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399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776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-47%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103626"/>
                  </a:ext>
                </a:extLst>
              </a:tr>
              <a:tr h="2153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HD Alto Molócuè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12.461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364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321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953111"/>
                  </a:ext>
                </a:extLst>
              </a:tr>
              <a:tr h="215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PS Nimala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16.882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494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369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440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435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101%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344205"/>
                  </a:ext>
                </a:extLst>
              </a:tr>
              <a:tr h="2153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effectLst/>
                          <a:latin typeface="Arial Narrow" panose="020B0606020202030204" pitchFamily="34" charset="0"/>
                        </a:rPr>
                        <a:t>ALTO MOLÓCUÈ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 Narrow" panose="020B0606020202030204" pitchFamily="34" charset="0"/>
                        </a:rPr>
                        <a:t>401.957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 Narrow" panose="020B0606020202030204" pitchFamily="34" charset="0"/>
                        </a:rPr>
                        <a:t>11757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 Narrow" panose="020B0606020202030204" pitchFamily="34" charset="0"/>
                        </a:rPr>
                        <a:t>9.923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 Narrow" panose="020B0606020202030204" pitchFamily="34" charset="0"/>
                        </a:rPr>
                        <a:t>10.155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 Narrow" panose="020B060602020203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 Narrow" panose="020B0606020202030204" pitchFamily="34" charset="0"/>
                        </a:rPr>
                        <a:t>10346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 Narrow" panose="020B0606020202030204" pitchFamily="34" charset="0"/>
                        </a:rPr>
                        <a:t>98%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 Narrow" panose="020B0606020202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133415"/>
                  </a:ext>
                </a:extLst>
              </a:tr>
              <a:tr h="21534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 Narrow" panose="020B0606020202030204" pitchFamily="34" charset="0"/>
                        </a:rPr>
                        <a:t>Fonte: NED- SISMA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417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261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11506200" cy="682580"/>
          </a:xfrm>
          <a:solidFill>
            <a:srgbClr val="800000"/>
          </a:solidFill>
        </p:spPr>
        <p:txBody>
          <a:bodyPr>
            <a:normAutofit fontScale="90000"/>
          </a:bodyPr>
          <a:lstStyle/>
          <a:p>
            <a:pPr algn="ctr"/>
            <a:r>
              <a:rPr lang="pt-PT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Programa Alargado de vacinação - PAV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273804"/>
              </p:ext>
            </p:extLst>
          </p:nvPr>
        </p:nvGraphicFramePr>
        <p:xfrm>
          <a:off x="380996" y="943903"/>
          <a:ext cx="11506203" cy="5675834"/>
        </p:xfrm>
        <a:graphic>
          <a:graphicData uri="http://schemas.openxmlformats.org/drawingml/2006/table">
            <a:tbl>
              <a:tblPr/>
              <a:tblGrid>
                <a:gridCol w="2481538">
                  <a:extLst>
                    <a:ext uri="{9D8B030D-6E8A-4147-A177-3AD203B41FA5}">
                      <a16:colId xmlns:a16="http://schemas.microsoft.com/office/drawing/2014/main" val="1707358609"/>
                    </a:ext>
                  </a:extLst>
                </a:gridCol>
                <a:gridCol w="1415253">
                  <a:extLst>
                    <a:ext uri="{9D8B030D-6E8A-4147-A177-3AD203B41FA5}">
                      <a16:colId xmlns:a16="http://schemas.microsoft.com/office/drawing/2014/main" val="1967908434"/>
                    </a:ext>
                  </a:extLst>
                </a:gridCol>
                <a:gridCol w="1182608">
                  <a:extLst>
                    <a:ext uri="{9D8B030D-6E8A-4147-A177-3AD203B41FA5}">
                      <a16:colId xmlns:a16="http://schemas.microsoft.com/office/drawing/2014/main" val="1300280126"/>
                    </a:ext>
                  </a:extLst>
                </a:gridCol>
                <a:gridCol w="1221384">
                  <a:extLst>
                    <a:ext uri="{9D8B030D-6E8A-4147-A177-3AD203B41FA5}">
                      <a16:colId xmlns:a16="http://schemas.microsoft.com/office/drawing/2014/main" val="1591268155"/>
                    </a:ext>
                  </a:extLst>
                </a:gridCol>
                <a:gridCol w="1221384">
                  <a:extLst>
                    <a:ext uri="{9D8B030D-6E8A-4147-A177-3AD203B41FA5}">
                      <a16:colId xmlns:a16="http://schemas.microsoft.com/office/drawing/2014/main" val="1139574671"/>
                    </a:ext>
                  </a:extLst>
                </a:gridCol>
                <a:gridCol w="1192302">
                  <a:extLst>
                    <a:ext uri="{9D8B030D-6E8A-4147-A177-3AD203B41FA5}">
                      <a16:colId xmlns:a16="http://schemas.microsoft.com/office/drawing/2014/main" val="185989828"/>
                    </a:ext>
                  </a:extLst>
                </a:gridCol>
                <a:gridCol w="930578">
                  <a:extLst>
                    <a:ext uri="{9D8B030D-6E8A-4147-A177-3AD203B41FA5}">
                      <a16:colId xmlns:a16="http://schemas.microsoft.com/office/drawing/2014/main" val="4189763347"/>
                    </a:ext>
                  </a:extLst>
                </a:gridCol>
                <a:gridCol w="930578">
                  <a:extLst>
                    <a:ext uri="{9D8B030D-6E8A-4147-A177-3AD203B41FA5}">
                      <a16:colId xmlns:a16="http://schemas.microsoft.com/office/drawing/2014/main" val="3730597426"/>
                    </a:ext>
                  </a:extLst>
                </a:gridCol>
                <a:gridCol w="930578">
                  <a:extLst>
                    <a:ext uri="{9D8B030D-6E8A-4147-A177-3AD203B41FA5}">
                      <a16:colId xmlns:a16="http://schemas.microsoft.com/office/drawing/2014/main" val="3489695211"/>
                    </a:ext>
                  </a:extLst>
                </a:gridCol>
              </a:tblGrid>
              <a:tr h="45702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Unidade Sanitária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População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PCV 10 3a Dose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919582"/>
                  </a:ext>
                </a:extLst>
              </a:tr>
              <a:tr h="2546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Gr. Alvo 3.9%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Realizado 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Realizado 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Cobertura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META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Evolução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516197"/>
                  </a:ext>
                </a:extLst>
              </a:tr>
              <a:tr h="3808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96% do GA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471402"/>
                  </a:ext>
                </a:extLst>
              </a:tr>
              <a:tr h="254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Alto Molócuè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37.784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1.113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1.097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101%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1061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103%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-1%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484632"/>
                  </a:ext>
                </a:extLst>
              </a:tr>
              <a:tr h="254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Bonifacio Groveta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16.480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482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1.072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778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222%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463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168%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-27%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621310"/>
                  </a:ext>
                </a:extLst>
              </a:tr>
              <a:tr h="254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Caiaia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28.137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823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697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816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790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103%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626859"/>
                  </a:ext>
                </a:extLst>
              </a:tr>
              <a:tr h="254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Chapala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49.843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1458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1.118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1.317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77%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94%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613671"/>
                  </a:ext>
                </a:extLst>
              </a:tr>
              <a:tr h="254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Cololo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12.863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376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321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201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361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-37%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626879"/>
                  </a:ext>
                </a:extLst>
              </a:tr>
              <a:tr h="254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Ecole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21.304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623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578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419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93%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598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-28%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531292"/>
                  </a:ext>
                </a:extLst>
              </a:tr>
              <a:tr h="254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Malua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6.833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315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164%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77%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116981"/>
                  </a:ext>
                </a:extLst>
              </a:tr>
              <a:tr h="254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Mohiua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55.068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1611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1.427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1.171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1546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76%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-18%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712197"/>
                  </a:ext>
                </a:extLst>
              </a:tr>
              <a:tr h="254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Mugema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14.068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412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618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757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395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192%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289195"/>
                  </a:ext>
                </a:extLst>
              </a:tr>
              <a:tr h="254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Mutala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17.284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506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675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655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134%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485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135%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-3%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23917"/>
                  </a:ext>
                </a:extLst>
              </a:tr>
              <a:tr h="254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Nacuaca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18.490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541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487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699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519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135%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672831"/>
                  </a:ext>
                </a:extLst>
              </a:tr>
              <a:tr h="254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Nauela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49.039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1434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1.162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1.622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1377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933426"/>
                  </a:ext>
                </a:extLst>
              </a:tr>
              <a:tr h="254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Nivava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15.274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447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408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401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91%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429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93%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-2%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03483"/>
                  </a:ext>
                </a:extLst>
              </a:tr>
              <a:tr h="254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Novanana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30.147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882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898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495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102%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847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-45%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395097"/>
                  </a:ext>
                </a:extLst>
              </a:tr>
              <a:tr h="2546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HD Alto Molócuè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12.461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364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078407"/>
                  </a:ext>
                </a:extLst>
              </a:tr>
              <a:tr h="254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PS Nimala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16.882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494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546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101%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474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158302"/>
                  </a:ext>
                </a:extLst>
              </a:tr>
              <a:tr h="2546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ALTO MOLÓCUÈ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401.957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11757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11.253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11.289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96%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11287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439931"/>
                  </a:ext>
                </a:extLst>
              </a:tr>
              <a:tr h="2546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Fonte: NED- SISMA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5765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28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11506200" cy="522515"/>
          </a:xfrm>
          <a:solidFill>
            <a:srgbClr val="800000"/>
          </a:solidFill>
        </p:spPr>
        <p:txBody>
          <a:bodyPr>
            <a:normAutofit fontScale="90000"/>
          </a:bodyPr>
          <a:lstStyle/>
          <a:p>
            <a:pPr algn="ctr"/>
            <a:r>
              <a:rPr lang="pt-PT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PAV - Programa Alargado de vacinação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572241"/>
              </p:ext>
            </p:extLst>
          </p:nvPr>
        </p:nvGraphicFramePr>
        <p:xfrm>
          <a:off x="381000" y="695469"/>
          <a:ext cx="11506201" cy="5821240"/>
        </p:xfrm>
        <a:graphic>
          <a:graphicData uri="http://schemas.openxmlformats.org/drawingml/2006/table">
            <a:tbl>
              <a:tblPr/>
              <a:tblGrid>
                <a:gridCol w="2290827">
                  <a:extLst>
                    <a:ext uri="{9D8B030D-6E8A-4147-A177-3AD203B41FA5}">
                      <a16:colId xmlns:a16="http://schemas.microsoft.com/office/drawing/2014/main" val="2173014975"/>
                    </a:ext>
                  </a:extLst>
                </a:gridCol>
                <a:gridCol w="1440446">
                  <a:extLst>
                    <a:ext uri="{9D8B030D-6E8A-4147-A177-3AD203B41FA5}">
                      <a16:colId xmlns:a16="http://schemas.microsoft.com/office/drawing/2014/main" val="1723335191"/>
                    </a:ext>
                  </a:extLst>
                </a:gridCol>
                <a:gridCol w="1110704">
                  <a:extLst>
                    <a:ext uri="{9D8B030D-6E8A-4147-A177-3AD203B41FA5}">
                      <a16:colId xmlns:a16="http://schemas.microsoft.com/office/drawing/2014/main" val="3274850269"/>
                    </a:ext>
                  </a:extLst>
                </a:gridCol>
                <a:gridCol w="1110704">
                  <a:extLst>
                    <a:ext uri="{9D8B030D-6E8A-4147-A177-3AD203B41FA5}">
                      <a16:colId xmlns:a16="http://schemas.microsoft.com/office/drawing/2014/main" val="277770412"/>
                    </a:ext>
                  </a:extLst>
                </a:gridCol>
                <a:gridCol w="1110704">
                  <a:extLst>
                    <a:ext uri="{9D8B030D-6E8A-4147-A177-3AD203B41FA5}">
                      <a16:colId xmlns:a16="http://schemas.microsoft.com/office/drawing/2014/main" val="2206826740"/>
                    </a:ext>
                  </a:extLst>
                </a:gridCol>
                <a:gridCol w="1110704">
                  <a:extLst>
                    <a:ext uri="{9D8B030D-6E8A-4147-A177-3AD203B41FA5}">
                      <a16:colId xmlns:a16="http://schemas.microsoft.com/office/drawing/2014/main" val="3782069527"/>
                    </a:ext>
                  </a:extLst>
                </a:gridCol>
                <a:gridCol w="1110704">
                  <a:extLst>
                    <a:ext uri="{9D8B030D-6E8A-4147-A177-3AD203B41FA5}">
                      <a16:colId xmlns:a16="http://schemas.microsoft.com/office/drawing/2014/main" val="3365801597"/>
                    </a:ext>
                  </a:extLst>
                </a:gridCol>
                <a:gridCol w="1110704">
                  <a:extLst>
                    <a:ext uri="{9D8B030D-6E8A-4147-A177-3AD203B41FA5}">
                      <a16:colId xmlns:a16="http://schemas.microsoft.com/office/drawing/2014/main" val="1760212853"/>
                    </a:ext>
                  </a:extLst>
                </a:gridCol>
                <a:gridCol w="1110704">
                  <a:extLst>
                    <a:ext uri="{9D8B030D-6E8A-4147-A177-3AD203B41FA5}">
                      <a16:colId xmlns:a16="http://schemas.microsoft.com/office/drawing/2014/main" val="494954352"/>
                    </a:ext>
                  </a:extLst>
                </a:gridCol>
              </a:tblGrid>
              <a:tr h="29106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Unidade Sanitária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População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VAT 2ª Dose em MIF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052122"/>
                  </a:ext>
                </a:extLst>
              </a:tr>
              <a:tr h="2910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Gr. Alvo 24.9%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Realizado 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Realizado 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Cobertura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Evolução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68489"/>
                  </a:ext>
                </a:extLst>
              </a:tr>
              <a:tr h="2910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52% do GA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947241"/>
                  </a:ext>
                </a:extLst>
              </a:tr>
              <a:tr h="2910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Alto Molócuè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37.784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7.771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6.507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177%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553190"/>
                  </a:ext>
                </a:extLst>
              </a:tr>
              <a:tr h="2910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Bonifacio Groveta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16.480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2.599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3.381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810823"/>
                  </a:ext>
                </a:extLst>
              </a:tr>
              <a:tr h="2910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Caiaia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28.137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309520"/>
                  </a:ext>
                </a:extLst>
              </a:tr>
              <a:tr h="2910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Chapala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49.843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2.330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4.264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132022"/>
                  </a:ext>
                </a:extLst>
              </a:tr>
              <a:tr h="2910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Cololo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12.863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-41%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962098"/>
                  </a:ext>
                </a:extLst>
              </a:tr>
              <a:tr h="2910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Ecole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21.304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2.810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2.552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123%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085870"/>
                  </a:ext>
                </a:extLst>
              </a:tr>
              <a:tr h="2910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Malua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6.833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037180"/>
                  </a:ext>
                </a:extLst>
              </a:tr>
              <a:tr h="2910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Mohiua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55.068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10284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8.591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7.493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808047"/>
                  </a:ext>
                </a:extLst>
              </a:tr>
              <a:tr h="2910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Mugema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14.068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1.655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1.839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135%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635088"/>
                  </a:ext>
                </a:extLst>
              </a:tr>
              <a:tr h="2910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Mutala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17.284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1.759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3.620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220255"/>
                  </a:ext>
                </a:extLst>
              </a:tr>
              <a:tr h="2910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Nacuaca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18.490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1.585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1.416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778641"/>
                  </a:ext>
                </a:extLst>
              </a:tr>
              <a:tr h="2910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Nauela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49.039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9158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4.899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6.740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4762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142%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392940"/>
                  </a:ext>
                </a:extLst>
              </a:tr>
              <a:tr h="2910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Nivava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15.274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2.823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2.788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188%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099481"/>
                  </a:ext>
                </a:extLst>
              </a:tr>
              <a:tr h="2910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Novanana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30.147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2.387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-42%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048463"/>
                  </a:ext>
                </a:extLst>
              </a:tr>
              <a:tr h="2910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HD Alto Molócuè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12.461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465728"/>
                  </a:ext>
                </a:extLst>
              </a:tr>
              <a:tr h="2910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PS Nimala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16.882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1.603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43872"/>
                  </a:ext>
                </a:extLst>
              </a:tr>
              <a:tr h="2910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ALTO MOLÓCUÈ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401.957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75065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43.693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47.407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39034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121%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870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28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11506200" cy="522515"/>
          </a:xfrm>
          <a:solidFill>
            <a:srgbClr val="800000"/>
          </a:solidFill>
        </p:spPr>
        <p:txBody>
          <a:bodyPr>
            <a:normAutofit fontScale="90000"/>
          </a:bodyPr>
          <a:lstStyle/>
          <a:p>
            <a:pPr algn="ctr"/>
            <a:r>
              <a:rPr lang="pt-PT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PAV - </a:t>
            </a:r>
            <a:r>
              <a:rPr lang="pt-PT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Programa </a:t>
            </a:r>
            <a:r>
              <a:rPr lang="pt-PT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Alargado de </a:t>
            </a:r>
            <a:r>
              <a:rPr lang="pt-PT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pt-PT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acinação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781891"/>
              </p:ext>
            </p:extLst>
          </p:nvPr>
        </p:nvGraphicFramePr>
        <p:xfrm>
          <a:off x="381000" y="785054"/>
          <a:ext cx="11506203" cy="5899080"/>
        </p:xfrm>
        <a:graphic>
          <a:graphicData uri="http://schemas.openxmlformats.org/drawingml/2006/table">
            <a:tbl>
              <a:tblPr/>
              <a:tblGrid>
                <a:gridCol w="1871102">
                  <a:extLst>
                    <a:ext uri="{9D8B030D-6E8A-4147-A177-3AD203B41FA5}">
                      <a16:colId xmlns:a16="http://schemas.microsoft.com/office/drawing/2014/main" val="2663382377"/>
                    </a:ext>
                  </a:extLst>
                </a:gridCol>
                <a:gridCol w="1376443">
                  <a:extLst>
                    <a:ext uri="{9D8B030D-6E8A-4147-A177-3AD203B41FA5}">
                      <a16:colId xmlns:a16="http://schemas.microsoft.com/office/drawing/2014/main" val="2550103459"/>
                    </a:ext>
                  </a:extLst>
                </a:gridCol>
                <a:gridCol w="1376443">
                  <a:extLst>
                    <a:ext uri="{9D8B030D-6E8A-4147-A177-3AD203B41FA5}">
                      <a16:colId xmlns:a16="http://schemas.microsoft.com/office/drawing/2014/main" val="1793841540"/>
                    </a:ext>
                  </a:extLst>
                </a:gridCol>
                <a:gridCol w="1376443">
                  <a:extLst>
                    <a:ext uri="{9D8B030D-6E8A-4147-A177-3AD203B41FA5}">
                      <a16:colId xmlns:a16="http://schemas.microsoft.com/office/drawing/2014/main" val="2872748196"/>
                    </a:ext>
                  </a:extLst>
                </a:gridCol>
                <a:gridCol w="1376443">
                  <a:extLst>
                    <a:ext uri="{9D8B030D-6E8A-4147-A177-3AD203B41FA5}">
                      <a16:colId xmlns:a16="http://schemas.microsoft.com/office/drawing/2014/main" val="1183560323"/>
                    </a:ext>
                  </a:extLst>
                </a:gridCol>
                <a:gridCol w="1376443">
                  <a:extLst>
                    <a:ext uri="{9D8B030D-6E8A-4147-A177-3AD203B41FA5}">
                      <a16:colId xmlns:a16="http://schemas.microsoft.com/office/drawing/2014/main" val="4018014908"/>
                    </a:ext>
                  </a:extLst>
                </a:gridCol>
                <a:gridCol w="1376443">
                  <a:extLst>
                    <a:ext uri="{9D8B030D-6E8A-4147-A177-3AD203B41FA5}">
                      <a16:colId xmlns:a16="http://schemas.microsoft.com/office/drawing/2014/main" val="2774500060"/>
                    </a:ext>
                  </a:extLst>
                </a:gridCol>
                <a:gridCol w="1376443">
                  <a:extLst>
                    <a:ext uri="{9D8B030D-6E8A-4147-A177-3AD203B41FA5}">
                      <a16:colId xmlns:a16="http://schemas.microsoft.com/office/drawing/2014/main" val="975019943"/>
                    </a:ext>
                  </a:extLst>
                </a:gridCol>
              </a:tblGrid>
              <a:tr h="29495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População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VAT - 2ª Dose em Mulheres Grávidas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645070"/>
                  </a:ext>
                </a:extLst>
              </a:tr>
              <a:tr h="2949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Gr. Alvo 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Realizado 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Realizado 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Cobertura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Evolução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245960"/>
                  </a:ext>
                </a:extLst>
              </a:tr>
              <a:tr h="2949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95% do GA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592796"/>
                  </a:ext>
                </a:extLst>
              </a:tr>
              <a:tr h="2949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37.784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1.672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124%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-52%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658013"/>
                  </a:ext>
                </a:extLst>
              </a:tr>
              <a:tr h="2949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16.480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128%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125513"/>
                  </a:ext>
                </a:extLst>
              </a:tr>
              <a:tr h="2949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28.137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826081"/>
                  </a:ext>
                </a:extLst>
              </a:tr>
              <a:tr h="2949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49.843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2.543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143%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405766"/>
                  </a:ext>
                </a:extLst>
              </a:tr>
              <a:tr h="2949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12.863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793190"/>
                  </a:ext>
                </a:extLst>
              </a:tr>
              <a:tr h="2949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21.304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-45%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996903"/>
                  </a:ext>
                </a:extLst>
              </a:tr>
              <a:tr h="2949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6.833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285%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313935"/>
                  </a:ext>
                </a:extLst>
              </a:tr>
              <a:tr h="2949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55.068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1.897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-55%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849327"/>
                  </a:ext>
                </a:extLst>
              </a:tr>
              <a:tr h="2949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14.068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184%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812787"/>
                  </a:ext>
                </a:extLst>
              </a:tr>
              <a:tr h="2949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17.284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194%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694706"/>
                  </a:ext>
                </a:extLst>
              </a:tr>
              <a:tr h="2949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18.490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302849"/>
                  </a:ext>
                </a:extLst>
              </a:tr>
              <a:tr h="2949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49.039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1.575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635671"/>
                  </a:ext>
                </a:extLst>
              </a:tr>
              <a:tr h="2949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15.274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812848"/>
                  </a:ext>
                </a:extLst>
              </a:tr>
              <a:tr h="2949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30.147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-77%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802125"/>
                  </a:ext>
                </a:extLst>
              </a:tr>
              <a:tr h="2949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12.461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074262"/>
                  </a:ext>
                </a:extLst>
              </a:tr>
              <a:tr h="2949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16.882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734112"/>
                  </a:ext>
                </a:extLst>
              </a:tr>
              <a:tr h="2949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401.957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15073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17.514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14.526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14320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101%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391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28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635" y="0"/>
            <a:ext cx="10515600" cy="695459"/>
          </a:xfrm>
          <a:solidFill>
            <a:srgbClr val="800000"/>
          </a:solidFill>
        </p:spPr>
        <p:txBody>
          <a:bodyPr/>
          <a:lstStyle/>
          <a:p>
            <a:pPr algn="ctr"/>
            <a:r>
              <a:rPr lang="pt-PT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Nutricao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 descr="C:\Users\NED003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378" y="1159100"/>
            <a:ext cx="9053056" cy="51713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51473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11506200" cy="489397"/>
          </a:xfrm>
          <a:solidFill>
            <a:srgbClr val="800000"/>
          </a:solidFill>
        </p:spPr>
        <p:txBody>
          <a:bodyPr>
            <a:noAutofit/>
          </a:bodyPr>
          <a:lstStyle/>
          <a:p>
            <a:pPr algn="ctr"/>
            <a:r>
              <a:rPr lang="pt-PT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NUTRIÇÃO – </a:t>
            </a:r>
            <a:r>
              <a:rPr lang="pt-PT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NONESTRE 2017</a:t>
            </a:r>
            <a:endParaRPr lang="en-US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953233"/>
              </p:ext>
            </p:extLst>
          </p:nvPr>
        </p:nvGraphicFramePr>
        <p:xfrm>
          <a:off x="381002" y="865557"/>
          <a:ext cx="11506197" cy="5676910"/>
        </p:xfrm>
        <a:graphic>
          <a:graphicData uri="http://schemas.openxmlformats.org/drawingml/2006/table">
            <a:tbl>
              <a:tblPr/>
              <a:tblGrid>
                <a:gridCol w="2936706">
                  <a:extLst>
                    <a:ext uri="{9D8B030D-6E8A-4147-A177-3AD203B41FA5}">
                      <a16:colId xmlns:a16="http://schemas.microsoft.com/office/drawing/2014/main" val="2938961636"/>
                    </a:ext>
                  </a:extLst>
                </a:gridCol>
                <a:gridCol w="1071870">
                  <a:extLst>
                    <a:ext uri="{9D8B030D-6E8A-4147-A177-3AD203B41FA5}">
                      <a16:colId xmlns:a16="http://schemas.microsoft.com/office/drawing/2014/main" val="2552190171"/>
                    </a:ext>
                  </a:extLst>
                </a:gridCol>
                <a:gridCol w="1071870">
                  <a:extLst>
                    <a:ext uri="{9D8B030D-6E8A-4147-A177-3AD203B41FA5}">
                      <a16:colId xmlns:a16="http://schemas.microsoft.com/office/drawing/2014/main" val="1134382952"/>
                    </a:ext>
                  </a:extLst>
                </a:gridCol>
                <a:gridCol w="1071870">
                  <a:extLst>
                    <a:ext uri="{9D8B030D-6E8A-4147-A177-3AD203B41FA5}">
                      <a16:colId xmlns:a16="http://schemas.microsoft.com/office/drawing/2014/main" val="2898107825"/>
                    </a:ext>
                  </a:extLst>
                </a:gridCol>
                <a:gridCol w="1071870">
                  <a:extLst>
                    <a:ext uri="{9D8B030D-6E8A-4147-A177-3AD203B41FA5}">
                      <a16:colId xmlns:a16="http://schemas.microsoft.com/office/drawing/2014/main" val="1568128267"/>
                    </a:ext>
                  </a:extLst>
                </a:gridCol>
                <a:gridCol w="1071870">
                  <a:extLst>
                    <a:ext uri="{9D8B030D-6E8A-4147-A177-3AD203B41FA5}">
                      <a16:colId xmlns:a16="http://schemas.microsoft.com/office/drawing/2014/main" val="3143717260"/>
                    </a:ext>
                  </a:extLst>
                </a:gridCol>
                <a:gridCol w="1071870">
                  <a:extLst>
                    <a:ext uri="{9D8B030D-6E8A-4147-A177-3AD203B41FA5}">
                      <a16:colId xmlns:a16="http://schemas.microsoft.com/office/drawing/2014/main" val="435396943"/>
                    </a:ext>
                  </a:extLst>
                </a:gridCol>
                <a:gridCol w="1071870">
                  <a:extLst>
                    <a:ext uri="{9D8B030D-6E8A-4147-A177-3AD203B41FA5}">
                      <a16:colId xmlns:a16="http://schemas.microsoft.com/office/drawing/2014/main" val="450313684"/>
                    </a:ext>
                  </a:extLst>
                </a:gridCol>
                <a:gridCol w="1066401">
                  <a:extLst>
                    <a:ext uri="{9D8B030D-6E8A-4147-A177-3AD203B41FA5}">
                      <a16:colId xmlns:a16="http://schemas.microsoft.com/office/drawing/2014/main" val="2308641296"/>
                    </a:ext>
                  </a:extLst>
                </a:gridCol>
              </a:tblGrid>
              <a:tr h="26118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Unidade Sanitária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População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CONSULTAS 0 - 11 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983747"/>
                  </a:ext>
                </a:extLst>
              </a:tr>
              <a:tr h="3236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Gr. Alvo 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Realizado 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Realizado 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Cobertura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Evolução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174576"/>
                  </a:ext>
                </a:extLst>
              </a:tr>
              <a:tr h="3906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100% do GA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077797"/>
                  </a:ext>
                </a:extLst>
              </a:tr>
              <a:tr h="2611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Alto Molócuè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37.784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2.036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2.185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193%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255746"/>
                  </a:ext>
                </a:extLst>
              </a:tr>
              <a:tr h="2611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Bonifacio Groveta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16.480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1.819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368%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835649"/>
                  </a:ext>
                </a:extLst>
              </a:tr>
              <a:tr h="2611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Caiaia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28.137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1.554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1.412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403212"/>
                  </a:ext>
                </a:extLst>
              </a:tr>
              <a:tr h="2611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Chapala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49.843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2.619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41208"/>
                  </a:ext>
                </a:extLst>
              </a:tr>
              <a:tr h="2611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Cololo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12.863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191%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356280"/>
                  </a:ext>
                </a:extLst>
              </a:tr>
              <a:tr h="2611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Ecole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21.304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-49%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61220"/>
                  </a:ext>
                </a:extLst>
              </a:tr>
              <a:tr h="2611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Malua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6.833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236%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169362"/>
                  </a:ext>
                </a:extLst>
              </a:tr>
              <a:tr h="2611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Mohiua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55.068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2.115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2.129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129%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050213"/>
                  </a:ext>
                </a:extLst>
              </a:tr>
              <a:tr h="2611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Mugema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14.068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284%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513730"/>
                  </a:ext>
                </a:extLst>
              </a:tr>
              <a:tr h="2611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Mutala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17.284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1.437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254%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294565"/>
                  </a:ext>
                </a:extLst>
              </a:tr>
              <a:tr h="2611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Nacuaca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18.490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136%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983933"/>
                  </a:ext>
                </a:extLst>
              </a:tr>
              <a:tr h="2611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Nauela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49.039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1.799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595296"/>
                  </a:ext>
                </a:extLst>
              </a:tr>
              <a:tr h="2611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Nivava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15.274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195166"/>
                  </a:ext>
                </a:extLst>
              </a:tr>
              <a:tr h="2611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Novanana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30.147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469250"/>
                  </a:ext>
                </a:extLst>
              </a:tr>
              <a:tr h="2611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HD Alto Molócuè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12.461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205507"/>
                  </a:ext>
                </a:extLst>
              </a:tr>
              <a:tr h="2611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PS Nimala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16.882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526244"/>
                  </a:ext>
                </a:extLst>
              </a:tr>
              <a:tr h="2611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ALTO MOLÓCUÈ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401.957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12059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16.654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19.114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12059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159%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381149"/>
                  </a:ext>
                </a:extLst>
              </a:tr>
              <a:tr h="261187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Fonte: NED- SISMA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6624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8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11506200" cy="522515"/>
          </a:xfrm>
          <a:solidFill>
            <a:srgbClr val="800000"/>
          </a:solidFill>
        </p:spPr>
        <p:txBody>
          <a:bodyPr>
            <a:noAutofit/>
          </a:bodyPr>
          <a:lstStyle/>
          <a:p>
            <a:pPr algn="ctr"/>
            <a:r>
              <a:rPr lang="pt-PT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NUTRIÇÃO – </a:t>
            </a:r>
            <a:r>
              <a:rPr lang="pt-PT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NONESTRE </a:t>
            </a:r>
            <a:r>
              <a:rPr lang="pt-PT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  <a:endParaRPr 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274637"/>
              </p:ext>
            </p:extLst>
          </p:nvPr>
        </p:nvGraphicFramePr>
        <p:xfrm>
          <a:off x="380998" y="856370"/>
          <a:ext cx="11506200" cy="5750491"/>
        </p:xfrm>
        <a:graphic>
          <a:graphicData uri="http://schemas.openxmlformats.org/drawingml/2006/table">
            <a:tbl>
              <a:tblPr/>
              <a:tblGrid>
                <a:gridCol w="2212947">
                  <a:extLst>
                    <a:ext uri="{9D8B030D-6E8A-4147-A177-3AD203B41FA5}">
                      <a16:colId xmlns:a16="http://schemas.microsoft.com/office/drawing/2014/main" val="1011054611"/>
                    </a:ext>
                  </a:extLst>
                </a:gridCol>
                <a:gridCol w="1631768">
                  <a:extLst>
                    <a:ext uri="{9D8B030D-6E8A-4147-A177-3AD203B41FA5}">
                      <a16:colId xmlns:a16="http://schemas.microsoft.com/office/drawing/2014/main" val="1149458219"/>
                    </a:ext>
                  </a:extLst>
                </a:gridCol>
                <a:gridCol w="1095296">
                  <a:extLst>
                    <a:ext uri="{9D8B030D-6E8A-4147-A177-3AD203B41FA5}">
                      <a16:colId xmlns:a16="http://schemas.microsoft.com/office/drawing/2014/main" val="2188954338"/>
                    </a:ext>
                  </a:extLst>
                </a:gridCol>
                <a:gridCol w="1095296">
                  <a:extLst>
                    <a:ext uri="{9D8B030D-6E8A-4147-A177-3AD203B41FA5}">
                      <a16:colId xmlns:a16="http://schemas.microsoft.com/office/drawing/2014/main" val="439219085"/>
                    </a:ext>
                  </a:extLst>
                </a:gridCol>
                <a:gridCol w="1095296">
                  <a:extLst>
                    <a:ext uri="{9D8B030D-6E8A-4147-A177-3AD203B41FA5}">
                      <a16:colId xmlns:a16="http://schemas.microsoft.com/office/drawing/2014/main" val="4097272595"/>
                    </a:ext>
                  </a:extLst>
                </a:gridCol>
                <a:gridCol w="1095296">
                  <a:extLst>
                    <a:ext uri="{9D8B030D-6E8A-4147-A177-3AD203B41FA5}">
                      <a16:colId xmlns:a16="http://schemas.microsoft.com/office/drawing/2014/main" val="3680607669"/>
                    </a:ext>
                  </a:extLst>
                </a:gridCol>
                <a:gridCol w="1095296">
                  <a:extLst>
                    <a:ext uri="{9D8B030D-6E8A-4147-A177-3AD203B41FA5}">
                      <a16:colId xmlns:a16="http://schemas.microsoft.com/office/drawing/2014/main" val="1849550366"/>
                    </a:ext>
                  </a:extLst>
                </a:gridCol>
                <a:gridCol w="1095296">
                  <a:extLst>
                    <a:ext uri="{9D8B030D-6E8A-4147-A177-3AD203B41FA5}">
                      <a16:colId xmlns:a16="http://schemas.microsoft.com/office/drawing/2014/main" val="101646007"/>
                    </a:ext>
                  </a:extLst>
                </a:gridCol>
                <a:gridCol w="1089709">
                  <a:extLst>
                    <a:ext uri="{9D8B030D-6E8A-4147-A177-3AD203B41FA5}">
                      <a16:colId xmlns:a16="http://schemas.microsoft.com/office/drawing/2014/main" val="336721187"/>
                    </a:ext>
                  </a:extLst>
                </a:gridCol>
              </a:tblGrid>
              <a:tr h="27733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Unidade Sanitária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População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CONSULTAS 1 - 4 ANOS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644059"/>
                  </a:ext>
                </a:extLst>
              </a:tr>
              <a:tr h="3437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Gr. Alvo 13.1%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Realizado 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Realizado 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Cobertura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Evolução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42310"/>
                  </a:ext>
                </a:extLst>
              </a:tr>
              <a:tr h="414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76% do GA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731008"/>
                  </a:ext>
                </a:extLst>
              </a:tr>
              <a:tr h="2773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Alto Molócuè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37.784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2.804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3.618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128%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272035"/>
                  </a:ext>
                </a:extLst>
              </a:tr>
              <a:tr h="2773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Bonifacio Groveta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16.480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1.732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2.494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203%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434042"/>
                  </a:ext>
                </a:extLst>
              </a:tr>
              <a:tr h="2773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Caiaia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28.137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2.042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656378"/>
                  </a:ext>
                </a:extLst>
              </a:tr>
              <a:tr h="2773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Chapala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49.843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1.937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704286"/>
                  </a:ext>
                </a:extLst>
              </a:tr>
              <a:tr h="2773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Cololo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12.863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106%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843216"/>
                  </a:ext>
                </a:extLst>
              </a:tr>
              <a:tr h="2773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Ecole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21.304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1.633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103%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010648"/>
                  </a:ext>
                </a:extLst>
              </a:tr>
              <a:tr h="2773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Malua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6.833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000095"/>
                  </a:ext>
                </a:extLst>
              </a:tr>
              <a:tr h="2773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Mohiua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55.068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3.078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2.103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-32%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150760"/>
                  </a:ext>
                </a:extLst>
              </a:tr>
              <a:tr h="2773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Mugema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14.068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2.952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452890"/>
                  </a:ext>
                </a:extLst>
              </a:tr>
              <a:tr h="2773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Mutala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17.284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1.869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145%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029871"/>
                  </a:ext>
                </a:extLst>
              </a:tr>
              <a:tr h="2773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Nacuaca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18.490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937749"/>
                  </a:ext>
                </a:extLst>
              </a:tr>
              <a:tr h="2773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Nauela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49.039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4.492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123%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85121"/>
                  </a:ext>
                </a:extLst>
              </a:tr>
              <a:tr h="2773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Nivava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15.274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038331"/>
                  </a:ext>
                </a:extLst>
              </a:tr>
              <a:tr h="2773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Novanana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30.147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-52%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213601"/>
                  </a:ext>
                </a:extLst>
              </a:tr>
              <a:tr h="2773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HD Alto Molócuè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12.461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9747"/>
                  </a:ext>
                </a:extLst>
              </a:tr>
              <a:tr h="2773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PS Nimala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16.882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964975"/>
                  </a:ext>
                </a:extLst>
              </a:tr>
              <a:tr h="2773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ALTO MOLÓCUÈ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401.957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39492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20.058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28.451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866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326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11506200" cy="522515"/>
          </a:xfrm>
          <a:solidFill>
            <a:srgbClr val="800000"/>
          </a:solidFill>
        </p:spPr>
        <p:txBody>
          <a:bodyPr>
            <a:normAutofit fontScale="90000"/>
          </a:bodyPr>
          <a:lstStyle/>
          <a:p>
            <a:pPr algn="ctr"/>
            <a:r>
              <a:rPr lang="pt-PT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NUTRIÇÃO – </a:t>
            </a:r>
            <a:r>
              <a:rPr lang="pt-PT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NONESTRE 2017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733467"/>
              </p:ext>
            </p:extLst>
          </p:nvPr>
        </p:nvGraphicFramePr>
        <p:xfrm>
          <a:off x="380999" y="875769"/>
          <a:ext cx="11506201" cy="5672797"/>
        </p:xfrm>
        <a:graphic>
          <a:graphicData uri="http://schemas.openxmlformats.org/drawingml/2006/table">
            <a:tbl>
              <a:tblPr/>
              <a:tblGrid>
                <a:gridCol w="1914477">
                  <a:extLst>
                    <a:ext uri="{9D8B030D-6E8A-4147-A177-3AD203B41FA5}">
                      <a16:colId xmlns:a16="http://schemas.microsoft.com/office/drawing/2014/main" val="1137983971"/>
                    </a:ext>
                  </a:extLst>
                </a:gridCol>
                <a:gridCol w="1377843">
                  <a:extLst>
                    <a:ext uri="{9D8B030D-6E8A-4147-A177-3AD203B41FA5}">
                      <a16:colId xmlns:a16="http://schemas.microsoft.com/office/drawing/2014/main" val="1033586539"/>
                    </a:ext>
                  </a:extLst>
                </a:gridCol>
                <a:gridCol w="947569">
                  <a:extLst>
                    <a:ext uri="{9D8B030D-6E8A-4147-A177-3AD203B41FA5}">
                      <a16:colId xmlns:a16="http://schemas.microsoft.com/office/drawing/2014/main" val="874826576"/>
                    </a:ext>
                  </a:extLst>
                </a:gridCol>
                <a:gridCol w="947569">
                  <a:extLst>
                    <a:ext uri="{9D8B030D-6E8A-4147-A177-3AD203B41FA5}">
                      <a16:colId xmlns:a16="http://schemas.microsoft.com/office/drawing/2014/main" val="2978390816"/>
                    </a:ext>
                  </a:extLst>
                </a:gridCol>
                <a:gridCol w="947569">
                  <a:extLst>
                    <a:ext uri="{9D8B030D-6E8A-4147-A177-3AD203B41FA5}">
                      <a16:colId xmlns:a16="http://schemas.microsoft.com/office/drawing/2014/main" val="1612558688"/>
                    </a:ext>
                  </a:extLst>
                </a:gridCol>
                <a:gridCol w="1160290">
                  <a:extLst>
                    <a:ext uri="{9D8B030D-6E8A-4147-A177-3AD203B41FA5}">
                      <a16:colId xmlns:a16="http://schemas.microsoft.com/office/drawing/2014/main" val="1713441665"/>
                    </a:ext>
                  </a:extLst>
                </a:gridCol>
                <a:gridCol w="1160290">
                  <a:extLst>
                    <a:ext uri="{9D8B030D-6E8A-4147-A177-3AD203B41FA5}">
                      <a16:colId xmlns:a16="http://schemas.microsoft.com/office/drawing/2014/main" val="2850146703"/>
                    </a:ext>
                  </a:extLst>
                </a:gridCol>
                <a:gridCol w="1160290">
                  <a:extLst>
                    <a:ext uri="{9D8B030D-6E8A-4147-A177-3AD203B41FA5}">
                      <a16:colId xmlns:a16="http://schemas.microsoft.com/office/drawing/2014/main" val="1908380999"/>
                    </a:ext>
                  </a:extLst>
                </a:gridCol>
                <a:gridCol w="947569">
                  <a:extLst>
                    <a:ext uri="{9D8B030D-6E8A-4147-A177-3AD203B41FA5}">
                      <a16:colId xmlns:a16="http://schemas.microsoft.com/office/drawing/2014/main" val="4281497286"/>
                    </a:ext>
                  </a:extLst>
                </a:gridCol>
                <a:gridCol w="942735">
                  <a:extLst>
                    <a:ext uri="{9D8B030D-6E8A-4147-A177-3AD203B41FA5}">
                      <a16:colId xmlns:a16="http://schemas.microsoft.com/office/drawing/2014/main" val="557139334"/>
                    </a:ext>
                  </a:extLst>
                </a:gridCol>
              </a:tblGrid>
              <a:tr h="2756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Unidade Sanitária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População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CONTROLO DE CRESCIMENTO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125602"/>
                  </a:ext>
                </a:extLst>
              </a:tr>
              <a:tr h="2756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Bom 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Bom 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Mau 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Mau 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 de Mau 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 de Mau 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627447"/>
                  </a:ext>
                </a:extLst>
              </a:tr>
              <a:tr h="2756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Alto Molócuè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37.784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9.452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11.838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9.496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11.942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23649"/>
                  </a:ext>
                </a:extLst>
              </a:tr>
              <a:tr h="2756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Bonifacio Groveta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16.480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7.662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7.694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5.877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933839"/>
                  </a:ext>
                </a:extLst>
              </a:tr>
              <a:tr h="2756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Caiaia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28.137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5.222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4.868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5.247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4.899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984700"/>
                  </a:ext>
                </a:extLst>
              </a:tr>
              <a:tr h="2756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Chapala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49.843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2.303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3.254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2.315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3.263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577173"/>
                  </a:ext>
                </a:extLst>
              </a:tr>
              <a:tr h="2756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Cololo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12.863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2.746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2.592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2.749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2.611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463153"/>
                  </a:ext>
                </a:extLst>
              </a:tr>
              <a:tr h="2756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Ecole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21.304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3.028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2.321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3.038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2.333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196443"/>
                  </a:ext>
                </a:extLst>
              </a:tr>
              <a:tr h="2756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Malua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6.833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1.419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2.090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1.432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2.109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32726"/>
                  </a:ext>
                </a:extLst>
              </a:tr>
              <a:tr h="2756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Mohiua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55.068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5.496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4.653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5.510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4.673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144761"/>
                  </a:ext>
                </a:extLst>
              </a:tr>
              <a:tr h="2756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Mugema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14.068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5.059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5.820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5.089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5.862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532445"/>
                  </a:ext>
                </a:extLst>
              </a:tr>
              <a:tr h="2756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Mutala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17.284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4.697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6.755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4.713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6.784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669993"/>
                  </a:ext>
                </a:extLst>
              </a:tr>
              <a:tr h="2756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Nacuaca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18.490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2.116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2.127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981429"/>
                  </a:ext>
                </a:extLst>
              </a:tr>
              <a:tr h="2756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Nauela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49.039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4.603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8.037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4.635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8.125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994540"/>
                  </a:ext>
                </a:extLst>
              </a:tr>
              <a:tr h="2756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Nivava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15.274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3.297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3.945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3.311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3.971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607789"/>
                  </a:ext>
                </a:extLst>
              </a:tr>
              <a:tr h="2756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CS Novanana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30.147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3.395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1.709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3.413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1.721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542069"/>
                  </a:ext>
                </a:extLst>
              </a:tr>
              <a:tr h="2756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HD Alto Molócuè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12.461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402302"/>
                  </a:ext>
                </a:extLst>
              </a:tr>
              <a:tr h="2756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PS Nimala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16.882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3.151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2.739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3.174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2.745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787338"/>
                  </a:ext>
                </a:extLst>
              </a:tr>
              <a:tr h="2756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ALTO MOLÓCUÈ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401.957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63.646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67.707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63.943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68.203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686390"/>
                  </a:ext>
                </a:extLst>
              </a:tr>
              <a:tr h="27560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effectLst/>
                          <a:latin typeface="Arial Narrow" panose="020B0606020202030204" pitchFamily="34" charset="0"/>
                        </a:rPr>
                        <a:t>Valôr</a:t>
                      </a:r>
                      <a:r>
                        <a:rPr lang="en-US" sz="1400" b="1" i="0" u="none" strike="noStrike" dirty="0">
                          <a:effectLst/>
                          <a:latin typeface="Arial Narrow" panose="020B0606020202030204" pitchFamily="34" charset="0"/>
                        </a:rPr>
                        <a:t> Ideal &lt; 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532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17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12192000" cy="803275"/>
          </a:xfrm>
          <a:prstGeom prst="rect">
            <a:avLst/>
          </a:prstGeom>
          <a:solidFill>
            <a:srgbClr val="800000"/>
          </a:solidFill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PT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Metodologia 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68325" y="1198180"/>
            <a:ext cx="11098213" cy="5281995"/>
            <a:chOff x="568325" y="1198180"/>
            <a:chExt cx="11098213" cy="5281995"/>
          </a:xfrm>
        </p:grpSpPr>
        <p:sp>
          <p:nvSpPr>
            <p:cNvPr id="3" name="Retângulo 2"/>
            <p:cNvSpPr/>
            <p:nvPr/>
          </p:nvSpPr>
          <p:spPr>
            <a:xfrm>
              <a:off x="568325" y="3846513"/>
              <a:ext cx="11098213" cy="2633662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0" name="Grupo 9"/>
            <p:cNvGrpSpPr/>
            <p:nvPr/>
          </p:nvGrpSpPr>
          <p:grpSpPr>
            <a:xfrm>
              <a:off x="1198563" y="1198180"/>
              <a:ext cx="9931400" cy="4468524"/>
              <a:chOff x="1198563" y="1198180"/>
              <a:chExt cx="9931400" cy="4468524"/>
            </a:xfrm>
          </p:grpSpPr>
          <p:sp>
            <p:nvSpPr>
              <p:cNvPr id="4" name="Elipse 3"/>
              <p:cNvSpPr/>
              <p:nvPr/>
            </p:nvSpPr>
            <p:spPr>
              <a:xfrm>
                <a:off x="1198563" y="4778062"/>
                <a:ext cx="2490787" cy="888642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solidFill>
                      <a:schemeClr val="bg1"/>
                    </a:solidFill>
                    <a:cs typeface="Arial" pitchFamily="34" charset="0"/>
                  </a:rPr>
                  <a:t>0-74%</a:t>
                </a:r>
              </a:p>
            </p:txBody>
          </p:sp>
          <p:sp>
            <p:nvSpPr>
              <p:cNvPr id="5" name="Elipse 4"/>
              <p:cNvSpPr/>
              <p:nvPr/>
            </p:nvSpPr>
            <p:spPr>
              <a:xfrm>
                <a:off x="5124450" y="4842457"/>
                <a:ext cx="2679700" cy="759854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solidFill>
                      <a:schemeClr val="tx1"/>
                    </a:solidFill>
                    <a:cs typeface="Arial" pitchFamily="34" charset="0"/>
                  </a:rPr>
                  <a:t>75-99%</a:t>
                </a:r>
              </a:p>
            </p:txBody>
          </p:sp>
          <p:sp>
            <p:nvSpPr>
              <p:cNvPr id="6" name="Elipse 5"/>
              <p:cNvSpPr/>
              <p:nvPr/>
            </p:nvSpPr>
            <p:spPr>
              <a:xfrm>
                <a:off x="8766175" y="4802735"/>
                <a:ext cx="2363788" cy="721217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solidFill>
                      <a:schemeClr val="tx1"/>
                    </a:solidFill>
                    <a:cs typeface="Arial" pitchFamily="34" charset="0"/>
                  </a:rPr>
                  <a:t>= &gt; 100%</a:t>
                </a:r>
              </a:p>
            </p:txBody>
          </p:sp>
          <p:sp>
            <p:nvSpPr>
              <p:cNvPr id="7" name="Rounded Rectangle 52"/>
              <p:cNvSpPr/>
              <p:nvPr/>
            </p:nvSpPr>
            <p:spPr>
              <a:xfrm>
                <a:off x="3221038" y="3654425"/>
                <a:ext cx="5410200" cy="539750"/>
              </a:xfrm>
              <a:prstGeom prst="round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PT" b="1" dirty="0"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Parametros de Avaliação</a:t>
                </a:r>
                <a:endParaRPr lang="en-US" b="1" dirty="0">
                  <a:latin typeface="Arial" pitchFamily="34" charset="0"/>
                  <a:ea typeface="Tahoma" panose="020B0604030504040204" pitchFamily="34" charset="0"/>
                  <a:cs typeface="Arial" pitchFamily="34" charset="0"/>
                </a:endParaRPr>
              </a:p>
            </p:txBody>
          </p:sp>
          <p:sp>
            <p:nvSpPr>
              <p:cNvPr id="8" name="Rectangle 25"/>
              <p:cNvSpPr/>
              <p:nvPr/>
            </p:nvSpPr>
            <p:spPr>
              <a:xfrm>
                <a:off x="4403023" y="2585544"/>
                <a:ext cx="3216183" cy="750901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PT" b="1" dirty="0">
                    <a:latin typeface="Arial Narrow" pitchFamily="34" charset="0"/>
                  </a:rPr>
                  <a:t>Indice de Cumprimento em relação a Meta  Anual</a:t>
                </a:r>
                <a:endParaRPr lang="en-US" b="1" dirty="0">
                  <a:latin typeface="Arial Narrow" pitchFamily="34" charset="0"/>
                </a:endParaRPr>
              </a:p>
            </p:txBody>
          </p:sp>
          <p:sp>
            <p:nvSpPr>
              <p:cNvPr id="9" name="Rectangle 25"/>
              <p:cNvSpPr/>
              <p:nvPr/>
            </p:nvSpPr>
            <p:spPr>
              <a:xfrm>
                <a:off x="2266682" y="1198180"/>
                <a:ext cx="8435661" cy="46319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PT" b="1" dirty="0">
                    <a:latin typeface="Arial Narrow" pitchFamily="34" charset="0"/>
                  </a:rPr>
                  <a:t>Cobertura</a:t>
                </a:r>
                <a:endParaRPr lang="en-US" b="1" dirty="0">
                  <a:latin typeface="Arial Narrow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931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68" y="0"/>
            <a:ext cx="10515600" cy="875763"/>
          </a:xfrm>
          <a:solidFill>
            <a:srgbClr val="800000"/>
          </a:solidFill>
        </p:spPr>
        <p:txBody>
          <a:bodyPr/>
          <a:lstStyle/>
          <a:p>
            <a:pPr algn="ctr"/>
            <a:r>
              <a:rPr lang="pt-PT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ITS/HIV -SIDA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0831" y="1609859"/>
            <a:ext cx="7413674" cy="426290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4228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11506200" cy="656823"/>
          </a:xfrm>
          <a:solidFill>
            <a:srgbClr val="800000"/>
          </a:solidFill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pt-PT" sz="3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GRAU DE CUMPRIMENTO DE METAS </a:t>
            </a:r>
            <a:endParaRPr lang="pt-PT" sz="3200" b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178207"/>
              </p:ext>
            </p:extLst>
          </p:nvPr>
        </p:nvGraphicFramePr>
        <p:xfrm>
          <a:off x="380999" y="1049655"/>
          <a:ext cx="11506203" cy="5461635"/>
        </p:xfrm>
        <a:graphic>
          <a:graphicData uri="http://schemas.openxmlformats.org/drawingml/2006/table">
            <a:tbl>
              <a:tblPr/>
              <a:tblGrid>
                <a:gridCol w="3160501">
                  <a:extLst>
                    <a:ext uri="{9D8B030D-6E8A-4147-A177-3AD203B41FA5}">
                      <a16:colId xmlns:a16="http://schemas.microsoft.com/office/drawing/2014/main" val="682980068"/>
                    </a:ext>
                  </a:extLst>
                </a:gridCol>
                <a:gridCol w="1950622">
                  <a:extLst>
                    <a:ext uri="{9D8B030D-6E8A-4147-A177-3AD203B41FA5}">
                      <a16:colId xmlns:a16="http://schemas.microsoft.com/office/drawing/2014/main" val="498135211"/>
                    </a:ext>
                  </a:extLst>
                </a:gridCol>
                <a:gridCol w="1574077">
                  <a:extLst>
                    <a:ext uri="{9D8B030D-6E8A-4147-A177-3AD203B41FA5}">
                      <a16:colId xmlns:a16="http://schemas.microsoft.com/office/drawing/2014/main" val="392665221"/>
                    </a:ext>
                  </a:extLst>
                </a:gridCol>
                <a:gridCol w="1209879">
                  <a:extLst>
                    <a:ext uri="{9D8B030D-6E8A-4147-A177-3AD203B41FA5}">
                      <a16:colId xmlns:a16="http://schemas.microsoft.com/office/drawing/2014/main" val="3834708591"/>
                    </a:ext>
                  </a:extLst>
                </a:gridCol>
                <a:gridCol w="1203708">
                  <a:extLst>
                    <a:ext uri="{9D8B030D-6E8A-4147-A177-3AD203B41FA5}">
                      <a16:colId xmlns:a16="http://schemas.microsoft.com/office/drawing/2014/main" val="3595890990"/>
                    </a:ext>
                  </a:extLst>
                </a:gridCol>
                <a:gridCol w="1203708">
                  <a:extLst>
                    <a:ext uri="{9D8B030D-6E8A-4147-A177-3AD203B41FA5}">
                      <a16:colId xmlns:a16="http://schemas.microsoft.com/office/drawing/2014/main" val="785791635"/>
                    </a:ext>
                  </a:extLst>
                </a:gridCol>
                <a:gridCol w="1203708">
                  <a:extLst>
                    <a:ext uri="{9D8B030D-6E8A-4147-A177-3AD203B41FA5}">
                      <a16:colId xmlns:a16="http://schemas.microsoft.com/office/drawing/2014/main" val="3921151178"/>
                    </a:ext>
                  </a:extLst>
                </a:gridCol>
              </a:tblGrid>
              <a:tr h="20002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Unidade Sanitária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População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TOTAL ITS - Meta = 3.2%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970183"/>
                  </a:ext>
                </a:extLst>
              </a:tr>
              <a:tr h="352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effectLst/>
                          <a:latin typeface="Arial Narrow" panose="020B0606020202030204" pitchFamily="34" charset="0"/>
                        </a:rPr>
                        <a:t>Nº dos casos das ITS  diagnosticados e tratados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372120"/>
                  </a:ext>
                </a:extLst>
              </a:tr>
              <a:tr h="295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Real 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Real 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META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Evolução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67073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Alto Molocue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37.784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1.283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1.254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907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138%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-2%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46406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Bonifacio Gruveta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16.480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109%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77881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Caiaia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28.137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513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848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675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52072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Chapala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49.843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648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1.171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1.196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98%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9063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Cololo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12.863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535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105%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-39%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88364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Ecole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21.304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647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511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127%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3542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Malua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6.833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101%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-28%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90879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Mohiua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55.068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1.377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1.550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1.322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22743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Mugema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14.068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521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154%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9228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Mutala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17.284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715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9137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Nacuaca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18.490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557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72908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Nauela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49.039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1.357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1.797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1.177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153%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5889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Nivava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15.274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540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-22%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76056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Novanana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30.147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595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695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724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96%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98962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HD Alto Molocue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12.461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98%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40436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PS Nimala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16.882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672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166%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27414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ALTO MOLÓCUÈ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401.957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9.925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12.246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9.647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127%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57203"/>
                  </a:ext>
                </a:extLst>
              </a:tr>
              <a:tr h="16192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Fonte: NED- SISMA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109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81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17172"/>
            <a:ext cx="11506200" cy="609600"/>
          </a:xfrm>
          <a:solidFill>
            <a:srgbClr val="800000"/>
          </a:solidFill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pt-PT" sz="28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NÍVEL DE TESTAGEM DE HIV NO DISTRITO</a:t>
            </a:r>
            <a:endParaRPr lang="pt-PT" sz="2800" b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885352"/>
              </p:ext>
            </p:extLst>
          </p:nvPr>
        </p:nvGraphicFramePr>
        <p:xfrm>
          <a:off x="381002" y="850015"/>
          <a:ext cx="11506197" cy="5904056"/>
        </p:xfrm>
        <a:graphic>
          <a:graphicData uri="http://schemas.openxmlformats.org/drawingml/2006/table">
            <a:tbl>
              <a:tblPr/>
              <a:tblGrid>
                <a:gridCol w="2750227">
                  <a:extLst>
                    <a:ext uri="{9D8B030D-6E8A-4147-A177-3AD203B41FA5}">
                      <a16:colId xmlns:a16="http://schemas.microsoft.com/office/drawing/2014/main" val="1605274310"/>
                    </a:ext>
                  </a:extLst>
                </a:gridCol>
                <a:gridCol w="1710771">
                  <a:extLst>
                    <a:ext uri="{9D8B030D-6E8A-4147-A177-3AD203B41FA5}">
                      <a16:colId xmlns:a16="http://schemas.microsoft.com/office/drawing/2014/main" val="2903121541"/>
                    </a:ext>
                  </a:extLst>
                </a:gridCol>
                <a:gridCol w="1407596">
                  <a:extLst>
                    <a:ext uri="{9D8B030D-6E8A-4147-A177-3AD203B41FA5}">
                      <a16:colId xmlns:a16="http://schemas.microsoft.com/office/drawing/2014/main" val="425783323"/>
                    </a:ext>
                  </a:extLst>
                </a:gridCol>
                <a:gridCol w="1414815">
                  <a:extLst>
                    <a:ext uri="{9D8B030D-6E8A-4147-A177-3AD203B41FA5}">
                      <a16:colId xmlns:a16="http://schemas.microsoft.com/office/drawing/2014/main" val="127183808"/>
                    </a:ext>
                  </a:extLst>
                </a:gridCol>
                <a:gridCol w="1407596">
                  <a:extLst>
                    <a:ext uri="{9D8B030D-6E8A-4147-A177-3AD203B41FA5}">
                      <a16:colId xmlns:a16="http://schemas.microsoft.com/office/drawing/2014/main" val="1669335355"/>
                    </a:ext>
                  </a:extLst>
                </a:gridCol>
                <a:gridCol w="1407596">
                  <a:extLst>
                    <a:ext uri="{9D8B030D-6E8A-4147-A177-3AD203B41FA5}">
                      <a16:colId xmlns:a16="http://schemas.microsoft.com/office/drawing/2014/main" val="861663055"/>
                    </a:ext>
                  </a:extLst>
                </a:gridCol>
                <a:gridCol w="1407596">
                  <a:extLst>
                    <a:ext uri="{9D8B030D-6E8A-4147-A177-3AD203B41FA5}">
                      <a16:colId xmlns:a16="http://schemas.microsoft.com/office/drawing/2014/main" val="1576509217"/>
                    </a:ext>
                  </a:extLst>
                </a:gridCol>
              </a:tblGrid>
              <a:tr h="27352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Unidade Sanitária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População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Total de Testados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823844"/>
                  </a:ext>
                </a:extLst>
              </a:tr>
              <a:tr h="4324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effectLst/>
                          <a:latin typeface="Arial Narrow" panose="020B0606020202030204" pitchFamily="34" charset="0"/>
                        </a:rPr>
                        <a:t>DESEMPENHO DA TESTAGEM NO DISTRITO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244709"/>
                  </a:ext>
                </a:extLst>
              </a:tr>
              <a:tr h="3623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Real 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Real 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META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Evolucção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26360"/>
                  </a:ext>
                </a:extLst>
              </a:tr>
              <a:tr h="2735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CS Alto Molocue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37.784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5.079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5.405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4.625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377944"/>
                  </a:ext>
                </a:extLst>
              </a:tr>
              <a:tr h="2735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CS Bonifacio Gruveta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16.480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2.023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450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2.017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-78%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910868"/>
                  </a:ext>
                </a:extLst>
              </a:tr>
              <a:tr h="2735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CS Caiaia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28.137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1.480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1.626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3.444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804844"/>
                  </a:ext>
                </a:extLst>
              </a:tr>
              <a:tr h="2735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CS Chapala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49.843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1.833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1.117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6.101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-39%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856792"/>
                  </a:ext>
                </a:extLst>
              </a:tr>
              <a:tr h="2735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CS Cololo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12.863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1.022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1.091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1.574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870910"/>
                  </a:ext>
                </a:extLst>
              </a:tr>
              <a:tr h="2735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CS Ecole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21.304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1.515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1.220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2.608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-19%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267963"/>
                  </a:ext>
                </a:extLst>
              </a:tr>
              <a:tr h="2735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CS Malua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6.833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768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1.052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836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099738"/>
                  </a:ext>
                </a:extLst>
              </a:tr>
              <a:tr h="2735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CS Mohiua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55.068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2.765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3.928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6.741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253568"/>
                  </a:ext>
                </a:extLst>
              </a:tr>
              <a:tr h="2735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CS Mugema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14.068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1.384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1.400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1.722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549388"/>
                  </a:ext>
                </a:extLst>
              </a:tr>
              <a:tr h="2735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CS Mutala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17.284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1.931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805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2.116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-58%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158404"/>
                  </a:ext>
                </a:extLst>
              </a:tr>
              <a:tr h="2735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CS Nacuaca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18.490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1.833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1.377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2.263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-25%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06612"/>
                  </a:ext>
                </a:extLst>
              </a:tr>
              <a:tr h="2735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CS Nauela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49.039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2.688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2.079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6.002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-23%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180248"/>
                  </a:ext>
                </a:extLst>
              </a:tr>
              <a:tr h="2735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CS Nivava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15.274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1.223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762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1.870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-38%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556223"/>
                  </a:ext>
                </a:extLst>
              </a:tr>
              <a:tr h="2735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CS Novanana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30.147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1.817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1.544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3.690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-15%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796602"/>
                  </a:ext>
                </a:extLst>
              </a:tr>
              <a:tr h="2735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HD Alto Molocue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12.461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1.777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2.749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1.525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204701"/>
                  </a:ext>
                </a:extLst>
              </a:tr>
              <a:tr h="2735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PS Nimala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16.882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695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1.256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2.066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484818"/>
                  </a:ext>
                </a:extLst>
              </a:tr>
              <a:tr h="2735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ALTO MOLÓCUÈ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401.957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29.833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27.861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49.201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-7%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206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38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11506200" cy="502276"/>
          </a:xfrm>
          <a:solidFill>
            <a:srgbClr val="800000"/>
          </a:solidFill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pt-PT" sz="28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pt-PT" sz="28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pt-PT" sz="28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pt-PT" sz="28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pt-PT" sz="28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CUMPRIMENTO DE METAS ATS POR SERVIÇO  </a:t>
            </a:r>
            <a:br>
              <a:rPr lang="pt-PT" sz="28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pt-PT" sz="28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pt-PT" sz="28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endParaRPr lang="pt-PT" sz="2800" b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597565"/>
              </p:ext>
            </p:extLst>
          </p:nvPr>
        </p:nvGraphicFramePr>
        <p:xfrm>
          <a:off x="381000" y="845098"/>
          <a:ext cx="11506200" cy="5461635"/>
        </p:xfrm>
        <a:graphic>
          <a:graphicData uri="http://schemas.openxmlformats.org/drawingml/2006/table">
            <a:tbl>
              <a:tblPr/>
              <a:tblGrid>
                <a:gridCol w="1866814">
                  <a:extLst>
                    <a:ext uri="{9D8B030D-6E8A-4147-A177-3AD203B41FA5}">
                      <a16:colId xmlns:a16="http://schemas.microsoft.com/office/drawing/2014/main" val="1962436071"/>
                    </a:ext>
                  </a:extLst>
                </a:gridCol>
                <a:gridCol w="1134046">
                  <a:extLst>
                    <a:ext uri="{9D8B030D-6E8A-4147-A177-3AD203B41FA5}">
                      <a16:colId xmlns:a16="http://schemas.microsoft.com/office/drawing/2014/main" val="2688472979"/>
                    </a:ext>
                  </a:extLst>
                </a:gridCol>
                <a:gridCol w="854896">
                  <a:extLst>
                    <a:ext uri="{9D8B030D-6E8A-4147-A177-3AD203B41FA5}">
                      <a16:colId xmlns:a16="http://schemas.microsoft.com/office/drawing/2014/main" val="4252173111"/>
                    </a:ext>
                  </a:extLst>
                </a:gridCol>
                <a:gridCol w="854896">
                  <a:extLst>
                    <a:ext uri="{9D8B030D-6E8A-4147-A177-3AD203B41FA5}">
                      <a16:colId xmlns:a16="http://schemas.microsoft.com/office/drawing/2014/main" val="134535144"/>
                    </a:ext>
                  </a:extLst>
                </a:gridCol>
                <a:gridCol w="850534">
                  <a:extLst>
                    <a:ext uri="{9D8B030D-6E8A-4147-A177-3AD203B41FA5}">
                      <a16:colId xmlns:a16="http://schemas.microsoft.com/office/drawing/2014/main" val="1707878536"/>
                    </a:ext>
                  </a:extLst>
                </a:gridCol>
                <a:gridCol w="850534">
                  <a:extLst>
                    <a:ext uri="{9D8B030D-6E8A-4147-A177-3AD203B41FA5}">
                      <a16:colId xmlns:a16="http://schemas.microsoft.com/office/drawing/2014/main" val="1249023825"/>
                    </a:ext>
                  </a:extLst>
                </a:gridCol>
                <a:gridCol w="850534">
                  <a:extLst>
                    <a:ext uri="{9D8B030D-6E8A-4147-A177-3AD203B41FA5}">
                      <a16:colId xmlns:a16="http://schemas.microsoft.com/office/drawing/2014/main" val="3190663825"/>
                    </a:ext>
                  </a:extLst>
                </a:gridCol>
                <a:gridCol w="837448">
                  <a:extLst>
                    <a:ext uri="{9D8B030D-6E8A-4147-A177-3AD203B41FA5}">
                      <a16:colId xmlns:a16="http://schemas.microsoft.com/office/drawing/2014/main" val="4151566127"/>
                    </a:ext>
                  </a:extLst>
                </a:gridCol>
                <a:gridCol w="854896">
                  <a:extLst>
                    <a:ext uri="{9D8B030D-6E8A-4147-A177-3AD203B41FA5}">
                      <a16:colId xmlns:a16="http://schemas.microsoft.com/office/drawing/2014/main" val="2145527794"/>
                    </a:ext>
                  </a:extLst>
                </a:gridCol>
                <a:gridCol w="850534">
                  <a:extLst>
                    <a:ext uri="{9D8B030D-6E8A-4147-A177-3AD203B41FA5}">
                      <a16:colId xmlns:a16="http://schemas.microsoft.com/office/drawing/2014/main" val="1139660169"/>
                    </a:ext>
                  </a:extLst>
                </a:gridCol>
                <a:gridCol w="850534">
                  <a:extLst>
                    <a:ext uri="{9D8B030D-6E8A-4147-A177-3AD203B41FA5}">
                      <a16:colId xmlns:a16="http://schemas.microsoft.com/office/drawing/2014/main" val="2025052819"/>
                    </a:ext>
                  </a:extLst>
                </a:gridCol>
                <a:gridCol w="850534">
                  <a:extLst>
                    <a:ext uri="{9D8B030D-6E8A-4147-A177-3AD203B41FA5}">
                      <a16:colId xmlns:a16="http://schemas.microsoft.com/office/drawing/2014/main" val="1655968859"/>
                    </a:ext>
                  </a:extLst>
                </a:gridCol>
              </a:tblGrid>
              <a:tr h="20002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Unidade Sanitária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População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ATS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ATIP - Excluindo SMI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09988"/>
                  </a:ext>
                </a:extLst>
              </a:tr>
              <a:tr h="352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UATS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ATIP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807196"/>
                  </a:ext>
                </a:extLst>
              </a:tr>
              <a:tr h="295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Real 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Real 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META    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Evolução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Real 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Real 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META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Evolução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8479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Alto Molocue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37.784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2099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1.285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157%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-4%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2.492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2.994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2.626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15396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Bonifacio Gruveta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16.480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544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298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560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-45%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1.443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1.145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-89%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74098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Caiaia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28.137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870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951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957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610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645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1.955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749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Chapala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49.843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1044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626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1.695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-40%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616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3.464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-22%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02406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Cololo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12.863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570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570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521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894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44671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Ecole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21.304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1054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967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724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133%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-8%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1.480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-53%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9652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Malua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6.833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767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925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398%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8600%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91975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Mohiua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55.068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2641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2622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1.873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-1%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1.284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3.827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935%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06685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Mugema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14.068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1033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1083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978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48807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Mutala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17.284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805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557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588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-31%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1.013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1.201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-81%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13353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Nacuaca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18.490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1387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1336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629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-4%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1.285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-98%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72779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Nauela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49.039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1364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1189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1.668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-13%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1.324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890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3.408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-33%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41082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Nivava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15.274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599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534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519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103%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-11%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1.061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-48%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721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Novanana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30.147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1105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1144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1.025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2.095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-48%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75537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HD Alto Molocue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12.461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576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-100%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916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2.381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866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26915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PS Nimala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16.882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1004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574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1.173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188%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3232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ALTO MOLÓCUÈ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401.957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17.070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15.827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13.669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-7%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11.142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10.854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27.932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-3%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65742"/>
                  </a:ext>
                </a:extLst>
              </a:tr>
              <a:tr h="16192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Fonte: NED- SISMA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334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38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11506200" cy="502276"/>
          </a:xfrm>
          <a:solidFill>
            <a:srgbClr val="800000"/>
          </a:solidFill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pt-PT" sz="28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pt-PT" sz="28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pt-PT" sz="28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pt-PT" sz="28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pt-PT" sz="28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CUMPRIMENTO DE METAS ATS POR SERVIÇO  </a:t>
            </a:r>
            <a:br>
              <a:rPr lang="pt-PT" sz="28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pt-PT" sz="28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pt-PT" sz="28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endParaRPr lang="pt-PT" sz="2800" b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801231"/>
              </p:ext>
            </p:extLst>
          </p:nvPr>
        </p:nvGraphicFramePr>
        <p:xfrm>
          <a:off x="380998" y="732878"/>
          <a:ext cx="11506201" cy="5848231"/>
        </p:xfrm>
        <a:graphic>
          <a:graphicData uri="http://schemas.openxmlformats.org/drawingml/2006/table">
            <a:tbl>
              <a:tblPr/>
              <a:tblGrid>
                <a:gridCol w="2884119">
                  <a:extLst>
                    <a:ext uri="{9D8B030D-6E8A-4147-A177-3AD203B41FA5}">
                      <a16:colId xmlns:a16="http://schemas.microsoft.com/office/drawing/2014/main" val="2718473578"/>
                    </a:ext>
                  </a:extLst>
                </a:gridCol>
                <a:gridCol w="1635092">
                  <a:extLst>
                    <a:ext uri="{9D8B030D-6E8A-4147-A177-3AD203B41FA5}">
                      <a16:colId xmlns:a16="http://schemas.microsoft.com/office/drawing/2014/main" val="3119028876"/>
                    </a:ext>
                  </a:extLst>
                </a:gridCol>
                <a:gridCol w="1302017">
                  <a:extLst>
                    <a:ext uri="{9D8B030D-6E8A-4147-A177-3AD203B41FA5}">
                      <a16:colId xmlns:a16="http://schemas.microsoft.com/office/drawing/2014/main" val="2630154860"/>
                    </a:ext>
                  </a:extLst>
                </a:gridCol>
                <a:gridCol w="1483694">
                  <a:extLst>
                    <a:ext uri="{9D8B030D-6E8A-4147-A177-3AD203B41FA5}">
                      <a16:colId xmlns:a16="http://schemas.microsoft.com/office/drawing/2014/main" val="3937493570"/>
                    </a:ext>
                  </a:extLst>
                </a:gridCol>
                <a:gridCol w="1476125">
                  <a:extLst>
                    <a:ext uri="{9D8B030D-6E8A-4147-A177-3AD203B41FA5}">
                      <a16:colId xmlns:a16="http://schemas.microsoft.com/office/drawing/2014/main" val="198252419"/>
                    </a:ext>
                  </a:extLst>
                </a:gridCol>
                <a:gridCol w="1476125">
                  <a:extLst>
                    <a:ext uri="{9D8B030D-6E8A-4147-A177-3AD203B41FA5}">
                      <a16:colId xmlns:a16="http://schemas.microsoft.com/office/drawing/2014/main" val="3160680033"/>
                    </a:ext>
                  </a:extLst>
                </a:gridCol>
                <a:gridCol w="1249029">
                  <a:extLst>
                    <a:ext uri="{9D8B030D-6E8A-4147-A177-3AD203B41FA5}">
                      <a16:colId xmlns:a16="http://schemas.microsoft.com/office/drawing/2014/main" val="1628784920"/>
                    </a:ext>
                  </a:extLst>
                </a:gridCol>
              </a:tblGrid>
              <a:tr h="28449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Unidade Sanitária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População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ATS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305416"/>
                  </a:ext>
                </a:extLst>
              </a:tr>
              <a:tr h="3957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ATS - Comunidade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141884"/>
                  </a:ext>
                </a:extLst>
              </a:tr>
              <a:tr h="3315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Real 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Real 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META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Evolução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329897"/>
                  </a:ext>
                </a:extLst>
              </a:tr>
              <a:tr h="2844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Alto Molocue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37.784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488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714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-20%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162997"/>
                  </a:ext>
                </a:extLst>
              </a:tr>
              <a:tr h="2844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Bonifacio Gruveta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16.480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-100%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576035"/>
                  </a:ext>
                </a:extLst>
              </a:tr>
              <a:tr h="2844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Caiaia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28.137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532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616704"/>
                  </a:ext>
                </a:extLst>
              </a:tr>
              <a:tr h="2844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Chapala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49.843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942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-93%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448831"/>
                  </a:ext>
                </a:extLst>
              </a:tr>
              <a:tr h="2844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Cololo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12.863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399963"/>
                  </a:ext>
                </a:extLst>
              </a:tr>
              <a:tr h="2844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Ecole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21.304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707253"/>
                  </a:ext>
                </a:extLst>
              </a:tr>
              <a:tr h="2844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Malua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6.833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771861"/>
                  </a:ext>
                </a:extLst>
              </a:tr>
              <a:tr h="2844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Mohiua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55.068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1.041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553293"/>
                  </a:ext>
                </a:extLst>
              </a:tr>
              <a:tr h="2844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Mugema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14.068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-85%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64247"/>
                  </a:ext>
                </a:extLst>
              </a:tr>
              <a:tr h="2844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Mutala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17.284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-49%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374569"/>
                  </a:ext>
                </a:extLst>
              </a:tr>
              <a:tr h="2844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Nacuaca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18.490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9620"/>
                  </a:ext>
                </a:extLst>
              </a:tr>
              <a:tr h="2844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Nauela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49.039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927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118102"/>
                  </a:ext>
                </a:extLst>
              </a:tr>
              <a:tr h="2844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Nivava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15.274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-100%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14474"/>
                  </a:ext>
                </a:extLst>
              </a:tr>
              <a:tr h="2844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Novanana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30.147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570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-38%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643646"/>
                  </a:ext>
                </a:extLst>
              </a:tr>
              <a:tr h="2844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HD Alto Molocue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12.461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156%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543606"/>
                  </a:ext>
                </a:extLst>
              </a:tr>
              <a:tr h="2844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PS Nimala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16.882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96336"/>
                  </a:ext>
                </a:extLst>
              </a:tr>
              <a:tr h="2844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ALTO MOLÓCUÈ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401.957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1.621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1.180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7.600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Narrow" panose="020B0606020202030204" pitchFamily="34" charset="0"/>
                        </a:rPr>
                        <a:t>-27%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08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614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11506200" cy="522515"/>
          </a:xfrm>
          <a:solidFill>
            <a:srgbClr val="800000"/>
          </a:solidFill>
        </p:spPr>
        <p:txBody>
          <a:bodyPr>
            <a:noAutofit/>
          </a:bodyPr>
          <a:lstStyle/>
          <a:p>
            <a:pPr algn="ctr"/>
            <a:r>
              <a:rPr lang="pt-PT" sz="3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NOVOS INSCRITOS – </a:t>
            </a:r>
            <a:r>
              <a:rPr lang="pt-PT" sz="3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NONES</a:t>
            </a:r>
            <a:r>
              <a:rPr lang="pt-PT" sz="3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TRE </a:t>
            </a:r>
            <a:r>
              <a:rPr lang="pt-PT" sz="3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2017</a:t>
            </a:r>
            <a:endParaRPr 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55999"/>
              </p:ext>
            </p:extLst>
          </p:nvPr>
        </p:nvGraphicFramePr>
        <p:xfrm>
          <a:off x="381000" y="836780"/>
          <a:ext cx="11506199" cy="5679938"/>
        </p:xfrm>
        <a:graphic>
          <a:graphicData uri="http://schemas.openxmlformats.org/drawingml/2006/table">
            <a:tbl>
              <a:tblPr/>
              <a:tblGrid>
                <a:gridCol w="2228279">
                  <a:extLst>
                    <a:ext uri="{9D8B030D-6E8A-4147-A177-3AD203B41FA5}">
                      <a16:colId xmlns:a16="http://schemas.microsoft.com/office/drawing/2014/main" val="3184729556"/>
                    </a:ext>
                  </a:extLst>
                </a:gridCol>
                <a:gridCol w="1064842">
                  <a:extLst>
                    <a:ext uri="{9D8B030D-6E8A-4147-A177-3AD203B41FA5}">
                      <a16:colId xmlns:a16="http://schemas.microsoft.com/office/drawing/2014/main" val="414606986"/>
                    </a:ext>
                  </a:extLst>
                </a:gridCol>
                <a:gridCol w="867648">
                  <a:extLst>
                    <a:ext uri="{9D8B030D-6E8A-4147-A177-3AD203B41FA5}">
                      <a16:colId xmlns:a16="http://schemas.microsoft.com/office/drawing/2014/main" val="3287968440"/>
                    </a:ext>
                  </a:extLst>
                </a:gridCol>
                <a:gridCol w="867648">
                  <a:extLst>
                    <a:ext uri="{9D8B030D-6E8A-4147-A177-3AD203B41FA5}">
                      <a16:colId xmlns:a16="http://schemas.microsoft.com/office/drawing/2014/main" val="3361840216"/>
                    </a:ext>
                  </a:extLst>
                </a:gridCol>
                <a:gridCol w="690175">
                  <a:extLst>
                    <a:ext uri="{9D8B030D-6E8A-4147-A177-3AD203B41FA5}">
                      <a16:colId xmlns:a16="http://schemas.microsoft.com/office/drawing/2014/main" val="2783122912"/>
                    </a:ext>
                  </a:extLst>
                </a:gridCol>
                <a:gridCol w="828210">
                  <a:extLst>
                    <a:ext uri="{9D8B030D-6E8A-4147-A177-3AD203B41FA5}">
                      <a16:colId xmlns:a16="http://schemas.microsoft.com/office/drawing/2014/main" val="132406796"/>
                    </a:ext>
                  </a:extLst>
                </a:gridCol>
                <a:gridCol w="867648">
                  <a:extLst>
                    <a:ext uri="{9D8B030D-6E8A-4147-A177-3AD203B41FA5}">
                      <a16:colId xmlns:a16="http://schemas.microsoft.com/office/drawing/2014/main" val="1320993082"/>
                    </a:ext>
                  </a:extLst>
                </a:gridCol>
                <a:gridCol w="872577">
                  <a:extLst>
                    <a:ext uri="{9D8B030D-6E8A-4147-A177-3AD203B41FA5}">
                      <a16:colId xmlns:a16="http://schemas.microsoft.com/office/drawing/2014/main" val="1053996639"/>
                    </a:ext>
                  </a:extLst>
                </a:gridCol>
                <a:gridCol w="872577">
                  <a:extLst>
                    <a:ext uri="{9D8B030D-6E8A-4147-A177-3AD203B41FA5}">
                      <a16:colId xmlns:a16="http://schemas.microsoft.com/office/drawing/2014/main" val="3625941922"/>
                    </a:ext>
                  </a:extLst>
                </a:gridCol>
                <a:gridCol w="690175">
                  <a:extLst>
                    <a:ext uri="{9D8B030D-6E8A-4147-A177-3AD203B41FA5}">
                      <a16:colId xmlns:a16="http://schemas.microsoft.com/office/drawing/2014/main" val="877742216"/>
                    </a:ext>
                  </a:extLst>
                </a:gridCol>
                <a:gridCol w="828210">
                  <a:extLst>
                    <a:ext uri="{9D8B030D-6E8A-4147-A177-3AD203B41FA5}">
                      <a16:colId xmlns:a16="http://schemas.microsoft.com/office/drawing/2014/main" val="2151861461"/>
                    </a:ext>
                  </a:extLst>
                </a:gridCol>
                <a:gridCol w="828210">
                  <a:extLst>
                    <a:ext uri="{9D8B030D-6E8A-4147-A177-3AD203B41FA5}">
                      <a16:colId xmlns:a16="http://schemas.microsoft.com/office/drawing/2014/main" val="2731603650"/>
                    </a:ext>
                  </a:extLst>
                </a:gridCol>
              </a:tblGrid>
              <a:tr h="4557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Unidade Sanitária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População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effectLst/>
                          <a:latin typeface="Arial Narrow" panose="020B0606020202030204" pitchFamily="34" charset="0"/>
                        </a:rPr>
                        <a:t>No CRIANÇAS Incritos  Pré - TARV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No ADULTOS Incritos Pré - TARV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394304"/>
                  </a:ext>
                </a:extLst>
              </a:tr>
              <a:tr h="540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Realizado 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Realizado 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META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Evolução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Realizado 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Realizado 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META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Evolução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442193"/>
                  </a:ext>
                </a:extLst>
              </a:tr>
              <a:tr h="275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Alto Molócuè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37784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508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334%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931219"/>
                  </a:ext>
                </a:extLst>
              </a:tr>
              <a:tr h="275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Bonifacio Groveta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16480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119%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128%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-3%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836002"/>
                  </a:ext>
                </a:extLst>
              </a:tr>
              <a:tr h="275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Caiaia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28137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1379"/>
                  </a:ext>
                </a:extLst>
              </a:tr>
              <a:tr h="275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Chapala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49843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-72%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630670"/>
                  </a:ext>
                </a:extLst>
              </a:tr>
              <a:tr h="275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Cololo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12863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-100%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413298"/>
                  </a:ext>
                </a:extLst>
              </a:tr>
              <a:tr h="275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Ecole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21304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930724"/>
                  </a:ext>
                </a:extLst>
              </a:tr>
              <a:tr h="275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Malua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6833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153%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750815"/>
                  </a:ext>
                </a:extLst>
              </a:tr>
              <a:tr h="275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Mohiua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55068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106%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069178"/>
                  </a:ext>
                </a:extLst>
              </a:tr>
              <a:tr h="275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Mugema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14068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119%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17560"/>
                  </a:ext>
                </a:extLst>
              </a:tr>
              <a:tr h="275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Mutala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17284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222036"/>
                  </a:ext>
                </a:extLst>
              </a:tr>
              <a:tr h="275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Nacuaca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18490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-24%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365158"/>
                  </a:ext>
                </a:extLst>
              </a:tr>
              <a:tr h="275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Nauela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49039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74493"/>
                  </a:ext>
                </a:extLst>
              </a:tr>
              <a:tr h="275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Nivava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15274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-25%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740409"/>
                  </a:ext>
                </a:extLst>
              </a:tr>
              <a:tr h="275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Novanana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30147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83%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800%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475750"/>
                  </a:ext>
                </a:extLst>
              </a:tr>
              <a:tr h="275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HD Alto Molócuè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12461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029692"/>
                  </a:ext>
                </a:extLst>
              </a:tr>
              <a:tr h="275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PS Nimala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16882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600%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288%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589519"/>
                  </a:ext>
                </a:extLst>
              </a:tr>
              <a:tr h="275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ALTO MOLÓCUÈ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401957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115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130%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889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1.082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1620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Arial Narrow" panose="020B0606020202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12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37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11506200" cy="522515"/>
          </a:xfrm>
          <a:solidFill>
            <a:srgbClr val="800000"/>
          </a:solidFill>
        </p:spPr>
        <p:txBody>
          <a:bodyPr>
            <a:noAutofit/>
          </a:bodyPr>
          <a:lstStyle/>
          <a:p>
            <a:pPr algn="ctr"/>
            <a:r>
              <a:rPr lang="pt-PT" sz="3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TOTAL DE NOVOS INSCRITOS – </a:t>
            </a:r>
            <a:r>
              <a:rPr lang="pt-PT" sz="3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NONES</a:t>
            </a:r>
            <a:r>
              <a:rPr lang="pt-PT" sz="3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TRE </a:t>
            </a:r>
            <a:r>
              <a:rPr lang="pt-PT" sz="3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2017</a:t>
            </a:r>
            <a:endParaRPr 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121386"/>
              </p:ext>
            </p:extLst>
          </p:nvPr>
        </p:nvGraphicFramePr>
        <p:xfrm>
          <a:off x="381000" y="712285"/>
          <a:ext cx="11506199" cy="5933219"/>
        </p:xfrm>
        <a:graphic>
          <a:graphicData uri="http://schemas.openxmlformats.org/drawingml/2006/table">
            <a:tbl>
              <a:tblPr/>
              <a:tblGrid>
                <a:gridCol w="2181896">
                  <a:extLst>
                    <a:ext uri="{9D8B030D-6E8A-4147-A177-3AD203B41FA5}">
                      <a16:colId xmlns:a16="http://schemas.microsoft.com/office/drawing/2014/main" val="2852825520"/>
                    </a:ext>
                  </a:extLst>
                </a:gridCol>
                <a:gridCol w="1829333">
                  <a:extLst>
                    <a:ext uri="{9D8B030D-6E8A-4147-A177-3AD203B41FA5}">
                      <a16:colId xmlns:a16="http://schemas.microsoft.com/office/drawing/2014/main" val="877626498"/>
                    </a:ext>
                  </a:extLst>
                </a:gridCol>
                <a:gridCol w="1391177">
                  <a:extLst>
                    <a:ext uri="{9D8B030D-6E8A-4147-A177-3AD203B41FA5}">
                      <a16:colId xmlns:a16="http://schemas.microsoft.com/office/drawing/2014/main" val="359668599"/>
                    </a:ext>
                  </a:extLst>
                </a:gridCol>
                <a:gridCol w="1669413">
                  <a:extLst>
                    <a:ext uri="{9D8B030D-6E8A-4147-A177-3AD203B41FA5}">
                      <a16:colId xmlns:a16="http://schemas.microsoft.com/office/drawing/2014/main" val="3785878591"/>
                    </a:ext>
                  </a:extLst>
                </a:gridCol>
                <a:gridCol w="1669413">
                  <a:extLst>
                    <a:ext uri="{9D8B030D-6E8A-4147-A177-3AD203B41FA5}">
                      <a16:colId xmlns:a16="http://schemas.microsoft.com/office/drawing/2014/main" val="3480831014"/>
                    </a:ext>
                  </a:extLst>
                </a:gridCol>
                <a:gridCol w="1443347">
                  <a:extLst>
                    <a:ext uri="{9D8B030D-6E8A-4147-A177-3AD203B41FA5}">
                      <a16:colId xmlns:a16="http://schemas.microsoft.com/office/drawing/2014/main" val="1940582936"/>
                    </a:ext>
                  </a:extLst>
                </a:gridCol>
                <a:gridCol w="1321620">
                  <a:extLst>
                    <a:ext uri="{9D8B030D-6E8A-4147-A177-3AD203B41FA5}">
                      <a16:colId xmlns:a16="http://schemas.microsoft.com/office/drawing/2014/main" val="2768037084"/>
                    </a:ext>
                  </a:extLst>
                </a:gridCol>
              </a:tblGrid>
              <a:tr h="4914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Unidade Sanitária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População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effectLst/>
                          <a:latin typeface="Arial Narrow" panose="020B0606020202030204" pitchFamily="34" charset="0"/>
                        </a:rPr>
                        <a:t>Nº Total de Pacientes em Pré TARV Inscritos no Periodo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232329"/>
                  </a:ext>
                </a:extLst>
              </a:tr>
              <a:tr h="3797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Realizado 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Realizado 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META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Evolução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893756"/>
                  </a:ext>
                </a:extLst>
              </a:tr>
              <a:tr h="29712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Alto Molócuè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37784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562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339%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691498"/>
                  </a:ext>
                </a:extLst>
              </a:tr>
              <a:tr h="307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Bonifacio Groveta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16480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127%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97752"/>
                  </a:ext>
                </a:extLst>
              </a:tr>
              <a:tr h="29712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 Narrow" panose="020B0606020202030204" pitchFamily="34" charset="0"/>
                        </a:rPr>
                        <a:t>CS </a:t>
                      </a:r>
                      <a:r>
                        <a:rPr lang="en-US" sz="1600" b="0" i="0" u="none" strike="noStrike" dirty="0" err="1">
                          <a:effectLst/>
                          <a:latin typeface="Arial Narrow" panose="020B0606020202030204" pitchFamily="34" charset="0"/>
                        </a:rPr>
                        <a:t>Caiaia</a:t>
                      </a:r>
                      <a:endParaRPr lang="en-US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28137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866442"/>
                  </a:ext>
                </a:extLst>
              </a:tr>
              <a:tr h="29712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Chapala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49843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-69%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611957"/>
                  </a:ext>
                </a:extLst>
              </a:tr>
              <a:tr h="29712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Cololo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12863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710529"/>
                  </a:ext>
                </a:extLst>
              </a:tr>
              <a:tr h="29712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Ecole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21304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684634"/>
                  </a:ext>
                </a:extLst>
              </a:tr>
              <a:tr h="29712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Malua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6833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143%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551714"/>
                  </a:ext>
                </a:extLst>
              </a:tr>
              <a:tr h="29712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Mohiua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55068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106%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603731"/>
                  </a:ext>
                </a:extLst>
              </a:tr>
              <a:tr h="29712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Mugema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14068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105%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486"/>
                  </a:ext>
                </a:extLst>
              </a:tr>
              <a:tr h="29712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Mutala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17284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92%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081232"/>
                  </a:ext>
                </a:extLst>
              </a:tr>
              <a:tr h="29712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Nacuaca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18490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-23%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233673"/>
                  </a:ext>
                </a:extLst>
              </a:tr>
              <a:tr h="29712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Nauela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49039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531521"/>
                  </a:ext>
                </a:extLst>
              </a:tr>
              <a:tr h="29712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Nivava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15274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789977"/>
                  </a:ext>
                </a:extLst>
              </a:tr>
              <a:tr h="29712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Novanana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30147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082720"/>
                  </a:ext>
                </a:extLst>
              </a:tr>
              <a:tr h="2971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HD Alto Molócuè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12461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608472"/>
                  </a:ext>
                </a:extLst>
              </a:tr>
              <a:tr h="29712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PS Nimala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16882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815740"/>
                  </a:ext>
                </a:extLst>
              </a:tr>
              <a:tr h="2971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ALTO MOLÓCUÈ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401957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939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1.197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1764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Arial Narrow" panose="020B0606020202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430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14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11506200" cy="522515"/>
          </a:xfrm>
          <a:solidFill>
            <a:srgbClr val="800000"/>
          </a:solidFill>
        </p:spPr>
        <p:txBody>
          <a:bodyPr>
            <a:noAutofit/>
          </a:bodyPr>
          <a:lstStyle/>
          <a:p>
            <a:pPr algn="ctr"/>
            <a:r>
              <a:rPr lang="pt-PT" sz="3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NOVOS INICIOS – </a:t>
            </a:r>
            <a:r>
              <a:rPr lang="pt-PT" sz="3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NONES</a:t>
            </a:r>
            <a:r>
              <a:rPr lang="pt-PT" sz="3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TRE </a:t>
            </a:r>
            <a:r>
              <a:rPr lang="pt-PT" sz="3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2017</a:t>
            </a:r>
            <a:endParaRPr 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229175"/>
              </p:ext>
            </p:extLst>
          </p:nvPr>
        </p:nvGraphicFramePr>
        <p:xfrm>
          <a:off x="381000" y="721213"/>
          <a:ext cx="11506199" cy="5840467"/>
        </p:xfrm>
        <a:graphic>
          <a:graphicData uri="http://schemas.openxmlformats.org/drawingml/2006/table">
            <a:tbl>
              <a:tblPr/>
              <a:tblGrid>
                <a:gridCol w="1418573">
                  <a:extLst>
                    <a:ext uri="{9D8B030D-6E8A-4147-A177-3AD203B41FA5}">
                      <a16:colId xmlns:a16="http://schemas.microsoft.com/office/drawing/2014/main" val="3176117741"/>
                    </a:ext>
                  </a:extLst>
                </a:gridCol>
                <a:gridCol w="707678">
                  <a:extLst>
                    <a:ext uri="{9D8B030D-6E8A-4147-A177-3AD203B41FA5}">
                      <a16:colId xmlns:a16="http://schemas.microsoft.com/office/drawing/2014/main" val="380977947"/>
                    </a:ext>
                  </a:extLst>
                </a:gridCol>
                <a:gridCol w="1148369">
                  <a:extLst>
                    <a:ext uri="{9D8B030D-6E8A-4147-A177-3AD203B41FA5}">
                      <a16:colId xmlns:a16="http://schemas.microsoft.com/office/drawing/2014/main" val="1470533214"/>
                    </a:ext>
                  </a:extLst>
                </a:gridCol>
                <a:gridCol w="694811">
                  <a:extLst>
                    <a:ext uri="{9D8B030D-6E8A-4147-A177-3AD203B41FA5}">
                      <a16:colId xmlns:a16="http://schemas.microsoft.com/office/drawing/2014/main" val="1196092683"/>
                    </a:ext>
                  </a:extLst>
                </a:gridCol>
                <a:gridCol w="990748">
                  <a:extLst>
                    <a:ext uri="{9D8B030D-6E8A-4147-A177-3AD203B41FA5}">
                      <a16:colId xmlns:a16="http://schemas.microsoft.com/office/drawing/2014/main" val="2833784116"/>
                    </a:ext>
                  </a:extLst>
                </a:gridCol>
                <a:gridCol w="750528">
                  <a:extLst>
                    <a:ext uri="{9D8B030D-6E8A-4147-A177-3AD203B41FA5}">
                      <a16:colId xmlns:a16="http://schemas.microsoft.com/office/drawing/2014/main" val="3007973306"/>
                    </a:ext>
                  </a:extLst>
                </a:gridCol>
                <a:gridCol w="851397">
                  <a:extLst>
                    <a:ext uri="{9D8B030D-6E8A-4147-A177-3AD203B41FA5}">
                      <a16:colId xmlns:a16="http://schemas.microsoft.com/office/drawing/2014/main" val="3843504975"/>
                    </a:ext>
                  </a:extLst>
                </a:gridCol>
                <a:gridCol w="1003161">
                  <a:extLst>
                    <a:ext uri="{9D8B030D-6E8A-4147-A177-3AD203B41FA5}">
                      <a16:colId xmlns:a16="http://schemas.microsoft.com/office/drawing/2014/main" val="3344552179"/>
                    </a:ext>
                  </a:extLst>
                </a:gridCol>
                <a:gridCol w="904352">
                  <a:extLst>
                    <a:ext uri="{9D8B030D-6E8A-4147-A177-3AD203B41FA5}">
                      <a16:colId xmlns:a16="http://schemas.microsoft.com/office/drawing/2014/main" val="3154597145"/>
                    </a:ext>
                  </a:extLst>
                </a:gridCol>
                <a:gridCol w="1338154">
                  <a:extLst>
                    <a:ext uri="{9D8B030D-6E8A-4147-A177-3AD203B41FA5}">
                      <a16:colId xmlns:a16="http://schemas.microsoft.com/office/drawing/2014/main" val="1355334233"/>
                    </a:ext>
                  </a:extLst>
                </a:gridCol>
                <a:gridCol w="849214">
                  <a:extLst>
                    <a:ext uri="{9D8B030D-6E8A-4147-A177-3AD203B41FA5}">
                      <a16:colId xmlns:a16="http://schemas.microsoft.com/office/drawing/2014/main" val="2685132047"/>
                    </a:ext>
                  </a:extLst>
                </a:gridCol>
                <a:gridCol w="849214">
                  <a:extLst>
                    <a:ext uri="{9D8B030D-6E8A-4147-A177-3AD203B41FA5}">
                      <a16:colId xmlns:a16="http://schemas.microsoft.com/office/drawing/2014/main" val="3974703485"/>
                    </a:ext>
                  </a:extLst>
                </a:gridCol>
              </a:tblGrid>
              <a:tr h="6793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Unidade Sanitária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População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No Criancas Inicios TARV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No ADULTOS Inicios TARV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158584"/>
                  </a:ext>
                </a:extLst>
              </a:tr>
              <a:tr h="524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Realizado 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Realizado 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META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Evolução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Realizado 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Realizado 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META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Evolução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547311"/>
                  </a:ext>
                </a:extLst>
              </a:tr>
              <a:tr h="2624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CS Alto Molócuè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37784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373%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-73%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226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471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415%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108%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638131"/>
                  </a:ext>
                </a:extLst>
              </a:tr>
              <a:tr h="2624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CS Bonifacio Groveta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16480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154%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-35%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167848"/>
                  </a:ext>
                </a:extLst>
              </a:tr>
              <a:tr h="2624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CS Caiaia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28137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898%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-58%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353493"/>
                  </a:ext>
                </a:extLst>
              </a:tr>
              <a:tr h="2624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CS Chapala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49843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77%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60958"/>
                  </a:ext>
                </a:extLst>
              </a:tr>
              <a:tr h="2624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CS Cololo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12863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183%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267048"/>
                  </a:ext>
                </a:extLst>
              </a:tr>
              <a:tr h="2624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CS Ecole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21304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261039"/>
                  </a:ext>
                </a:extLst>
              </a:tr>
              <a:tr h="2624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CS Malua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6833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537%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-81%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283%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263%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590790"/>
                  </a:ext>
                </a:extLst>
              </a:tr>
              <a:tr h="2624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CS Mohiua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55068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876%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95612"/>
                  </a:ext>
                </a:extLst>
              </a:tr>
              <a:tr h="2624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CS Mugema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14068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914367"/>
                  </a:ext>
                </a:extLst>
              </a:tr>
              <a:tr h="2624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CS Mutala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17284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-12%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93%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-9%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682358"/>
                  </a:ext>
                </a:extLst>
              </a:tr>
              <a:tr h="2624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CS Nacuaca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18490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228%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127%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25583"/>
                  </a:ext>
                </a:extLst>
              </a:tr>
              <a:tr h="2624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CS Nauela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49039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070751"/>
                  </a:ext>
                </a:extLst>
              </a:tr>
              <a:tr h="2624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CS Nivava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15274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-55%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203%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520%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024003"/>
                  </a:ext>
                </a:extLst>
              </a:tr>
              <a:tr h="2624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CS Novanana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30147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273250"/>
                  </a:ext>
                </a:extLst>
              </a:tr>
              <a:tr h="2624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HD Alto Molócuè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12461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798723"/>
                  </a:ext>
                </a:extLst>
              </a:tr>
              <a:tr h="2624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PS Nimala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16882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-14%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317%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045414"/>
                  </a:ext>
                </a:extLst>
              </a:tr>
              <a:tr h="2624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ALTO MOLÓCUÈ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401957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138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375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632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1206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 Narrow" panose="020B0606020202030204" pitchFamily="34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827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37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11506200" cy="522515"/>
          </a:xfrm>
          <a:solidFill>
            <a:srgbClr val="800000"/>
          </a:solidFill>
        </p:spPr>
        <p:txBody>
          <a:bodyPr>
            <a:noAutofit/>
          </a:bodyPr>
          <a:lstStyle/>
          <a:p>
            <a:pPr algn="ctr"/>
            <a:r>
              <a:rPr lang="pt-PT" sz="3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TOTAL DE NOVOS INICIOS – </a:t>
            </a:r>
            <a:r>
              <a:rPr lang="pt-PT" sz="3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NONES</a:t>
            </a:r>
            <a:r>
              <a:rPr lang="pt-PT" sz="3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TRE </a:t>
            </a:r>
            <a:r>
              <a:rPr lang="pt-PT" sz="3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2017</a:t>
            </a:r>
            <a:endParaRPr 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979860"/>
              </p:ext>
            </p:extLst>
          </p:nvPr>
        </p:nvGraphicFramePr>
        <p:xfrm>
          <a:off x="380999" y="734095"/>
          <a:ext cx="11506200" cy="5885640"/>
        </p:xfrm>
        <a:graphic>
          <a:graphicData uri="http://schemas.openxmlformats.org/drawingml/2006/table">
            <a:tbl>
              <a:tblPr/>
              <a:tblGrid>
                <a:gridCol w="2677259">
                  <a:extLst>
                    <a:ext uri="{9D8B030D-6E8A-4147-A177-3AD203B41FA5}">
                      <a16:colId xmlns:a16="http://schemas.microsoft.com/office/drawing/2014/main" val="2821234786"/>
                    </a:ext>
                  </a:extLst>
                </a:gridCol>
                <a:gridCol w="2226036">
                  <a:extLst>
                    <a:ext uri="{9D8B030D-6E8A-4147-A177-3AD203B41FA5}">
                      <a16:colId xmlns:a16="http://schemas.microsoft.com/office/drawing/2014/main" val="2516762194"/>
                    </a:ext>
                  </a:extLst>
                </a:gridCol>
                <a:gridCol w="1331109">
                  <a:extLst>
                    <a:ext uri="{9D8B030D-6E8A-4147-A177-3AD203B41FA5}">
                      <a16:colId xmlns:a16="http://schemas.microsoft.com/office/drawing/2014/main" val="2558270218"/>
                    </a:ext>
                  </a:extLst>
                </a:gridCol>
                <a:gridCol w="1331109">
                  <a:extLst>
                    <a:ext uri="{9D8B030D-6E8A-4147-A177-3AD203B41FA5}">
                      <a16:colId xmlns:a16="http://schemas.microsoft.com/office/drawing/2014/main" val="1787440673"/>
                    </a:ext>
                  </a:extLst>
                </a:gridCol>
                <a:gridCol w="1052855">
                  <a:extLst>
                    <a:ext uri="{9D8B030D-6E8A-4147-A177-3AD203B41FA5}">
                      <a16:colId xmlns:a16="http://schemas.microsoft.com/office/drawing/2014/main" val="3869412886"/>
                    </a:ext>
                  </a:extLst>
                </a:gridCol>
                <a:gridCol w="1443916">
                  <a:extLst>
                    <a:ext uri="{9D8B030D-6E8A-4147-A177-3AD203B41FA5}">
                      <a16:colId xmlns:a16="http://schemas.microsoft.com/office/drawing/2014/main" val="4141628682"/>
                    </a:ext>
                  </a:extLst>
                </a:gridCol>
                <a:gridCol w="1443916">
                  <a:extLst>
                    <a:ext uri="{9D8B030D-6E8A-4147-A177-3AD203B41FA5}">
                      <a16:colId xmlns:a16="http://schemas.microsoft.com/office/drawing/2014/main" val="2521447470"/>
                    </a:ext>
                  </a:extLst>
                </a:gridCol>
              </a:tblGrid>
              <a:tr h="488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Unidade Sanitária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População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No Total Inicios TARV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882016"/>
                  </a:ext>
                </a:extLst>
              </a:tr>
              <a:tr h="3774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Realizado 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Realizado 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META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Evolução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14429"/>
                  </a:ext>
                </a:extLst>
              </a:tr>
              <a:tr h="295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Alto Molócuè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37784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521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411%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109%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797658"/>
                  </a:ext>
                </a:extLst>
              </a:tr>
              <a:tr h="295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Bonifacio Groveta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16480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183%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808109"/>
                  </a:ext>
                </a:extLst>
              </a:tr>
              <a:tr h="295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Caiaia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28137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-60%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057254"/>
                  </a:ext>
                </a:extLst>
              </a:tr>
              <a:tr h="295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Chapala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49843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135%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585428"/>
                  </a:ext>
                </a:extLst>
              </a:tr>
              <a:tr h="295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Cololo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12863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143%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207622"/>
                  </a:ext>
                </a:extLst>
              </a:tr>
              <a:tr h="295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Ecole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21304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765164"/>
                  </a:ext>
                </a:extLst>
              </a:tr>
              <a:tr h="295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Malua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6833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344%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508940"/>
                  </a:ext>
                </a:extLst>
              </a:tr>
              <a:tr h="295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Mohiua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55068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033852"/>
                  </a:ext>
                </a:extLst>
              </a:tr>
              <a:tr h="295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Mugema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14068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870607"/>
                  </a:ext>
                </a:extLst>
              </a:tr>
              <a:tr h="295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Mutala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17284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-4%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540538"/>
                  </a:ext>
                </a:extLst>
              </a:tr>
              <a:tr h="295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Nacuaca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18490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577293"/>
                  </a:ext>
                </a:extLst>
              </a:tr>
              <a:tr h="295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Nauela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49039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795872"/>
                  </a:ext>
                </a:extLst>
              </a:tr>
              <a:tr h="295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Nivava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15274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205%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140857"/>
                  </a:ext>
                </a:extLst>
              </a:tr>
              <a:tr h="295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CS Novanana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30147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402822"/>
                  </a:ext>
                </a:extLst>
              </a:tr>
              <a:tr h="2952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HD Alto Molócuè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12461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524896"/>
                  </a:ext>
                </a:extLst>
              </a:tr>
              <a:tr h="295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PS Nimala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16882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Narrow" panose="020B0606020202030204" pitchFamily="34" charset="0"/>
                        </a:rPr>
                        <a:t>357%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44095"/>
                  </a:ext>
                </a:extLst>
              </a:tr>
              <a:tr h="2952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ALTO MOLÓCUÈ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401957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653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1.241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1349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Narrow" panose="020B0606020202030204" pitchFamily="34" charset="0"/>
                        </a:rPr>
                        <a:t>92%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Arial Narrow" panose="020B0606020202030204" pitchFamily="34" charset="0"/>
                        </a:rPr>
                        <a:t>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90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4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11506200" cy="666750"/>
          </a:xfrm>
          <a:solidFill>
            <a:srgbClr val="800000"/>
          </a:solidFill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pt-PT" sz="2800" b="1" dirty="0">
                <a:solidFill>
                  <a:schemeClr val="bg1"/>
                </a:solidFill>
                <a:latin typeface="Trebuchet MS" pitchFamily="34" charset="0"/>
              </a:rPr>
              <a:t>CIRCUNCISÃO MEDICA MASCULINA</a:t>
            </a:r>
            <a:r>
              <a:rPr lang="pt-PT" sz="28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– NONESTRE 2017</a:t>
            </a:r>
            <a:endParaRPr lang="pt-PT" sz="2800" b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614487"/>
              </p:ext>
            </p:extLst>
          </p:nvPr>
        </p:nvGraphicFramePr>
        <p:xfrm>
          <a:off x="228600" y="914400"/>
          <a:ext cx="11658599" cy="3799267"/>
        </p:xfrm>
        <a:graphic>
          <a:graphicData uri="http://schemas.openxmlformats.org/drawingml/2006/table">
            <a:tbl>
              <a:tblPr/>
              <a:tblGrid>
                <a:gridCol w="4843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6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2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7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377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PT" sz="3200" b="0" i="0" u="none" strike="noStrike" noProof="0" dirty="0" smtClean="0">
                          <a:latin typeface="Arial Narrow"/>
                        </a:rPr>
                        <a:t>Circuncisão Masculina</a:t>
                      </a:r>
                      <a:endParaRPr lang="pt-PT" sz="3200" b="0" i="0" u="none" strike="noStrike" noProof="0" dirty="0">
                        <a:latin typeface="Arial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81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Arial Narrow"/>
                        </a:rPr>
                        <a:t>Posto Administrativo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 Narrow"/>
                        </a:rPr>
                        <a:t>Plano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 Narrow"/>
                        </a:rPr>
                        <a:t>Realizado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 Narrow"/>
                        </a:rPr>
                        <a:t>Cobertura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89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Arial Narrow"/>
                        </a:rPr>
                        <a:t>Sede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 Narrow"/>
                        </a:rPr>
                        <a:t>1262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Times New Roman"/>
                        </a:rPr>
                        <a:t>1564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 Narrow"/>
                        </a:rPr>
                        <a:t>124%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89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Arial Narrow"/>
                        </a:rPr>
                        <a:t>CS Nauela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 Narrow"/>
                        </a:rPr>
                        <a:t>611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Times New Roman"/>
                        </a:rPr>
                        <a:t>1328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 Narrow"/>
                        </a:rPr>
                        <a:t>217%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489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latin typeface="Arial Narrow"/>
                        </a:rPr>
                        <a:t>Distrito de Alto </a:t>
                      </a:r>
                      <a:r>
                        <a:rPr lang="en-US" sz="2000" b="1" i="0" u="none" strike="noStrike" dirty="0" err="1">
                          <a:latin typeface="Arial Narrow"/>
                        </a:rPr>
                        <a:t>Molocue</a:t>
                      </a:r>
                      <a:endParaRPr lang="en-US" sz="2000" b="1" i="0" u="none" strike="noStrike" dirty="0">
                        <a:latin typeface="Arial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latin typeface="Arial Narrow"/>
                        </a:rPr>
                        <a:t>1873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latin typeface="Arial Narrow"/>
                        </a:rPr>
                        <a:t>2892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 Narrow"/>
                        </a:rPr>
                        <a:t>154%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33"/>
          <p:cNvSpPr>
            <a:spLocks noChangeArrowheads="1"/>
          </p:cNvSpPr>
          <p:nvPr/>
        </p:nvSpPr>
        <p:spPr bwMode="auto">
          <a:xfrm>
            <a:off x="228600" y="4908181"/>
            <a:ext cx="1155722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en-US" sz="2400">
                <a:latin typeface="Times New Roman" panose="02020603050405020304" pitchFamily="18" charset="0"/>
              </a:rPr>
              <a:t>Neste momento o distrito conta Contando com a estrat</a:t>
            </a:r>
            <a:r>
              <a:rPr lang="pt-BR" altLang="en-US" sz="2400"/>
              <a:t>é</a:t>
            </a:r>
            <a:r>
              <a:rPr lang="pt-BR" altLang="en-US" sz="2400">
                <a:latin typeface="Times New Roman" panose="02020603050405020304" pitchFamily="18" charset="0"/>
              </a:rPr>
              <a:t>gia de transporte que tem vindo a contribuir significativamente na demanda dos utentes, utentes estes que não conseguiam deslocar a unidade sanit</a:t>
            </a:r>
            <a:r>
              <a:rPr lang="pt-BR" altLang="en-US" sz="2400"/>
              <a:t>á</a:t>
            </a:r>
            <a:r>
              <a:rPr lang="pt-BR" altLang="en-US" sz="2400">
                <a:latin typeface="Times New Roman" panose="02020603050405020304" pitchFamily="18" charset="0"/>
              </a:rPr>
              <a:t>ria para serem circuncidadas por se encontrarem muito distante.</a:t>
            </a:r>
            <a:endParaRPr lang="pt-BR" altLang="en-US" sz="3600"/>
          </a:p>
        </p:txBody>
      </p:sp>
    </p:spTree>
    <p:extLst>
      <p:ext uri="{BB962C8B-B14F-4D97-AF65-F5344CB8AC3E}">
        <p14:creationId xmlns:p14="http://schemas.microsoft.com/office/powerpoint/2010/main" val="341338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C00000"/>
          </a:solidFill>
        </p:spPr>
        <p:txBody>
          <a:bodyPr/>
          <a:lstStyle/>
          <a:p>
            <a:pPr eaLnBrk="1" hangingPunct="1"/>
            <a:r>
              <a:rPr lang="en-US" altLang="pt-PT" sz="3600" b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Perfil do Distrito</a:t>
            </a:r>
          </a:p>
        </p:txBody>
      </p:sp>
      <p:sp>
        <p:nvSpPr>
          <p:cNvPr id="57347" name="Espaço Reservado para Data 2"/>
          <p:cNvSpPr>
            <a:spLocks noGrp="1"/>
          </p:cNvSpPr>
          <p:nvPr>
            <p:ph type="dt" sz="quarter" idx="10"/>
          </p:nvPr>
        </p:nvSpPr>
        <p:spPr bwMode="auto">
          <a:xfrm>
            <a:off x="431800" y="6308726"/>
            <a:ext cx="28448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DDC304-E993-45C7-9E38-FEE98B61AE81}" type="datetime1">
              <a:rPr lang="pt-PT" sz="1600" b="1" smtClean="0">
                <a:solidFill>
                  <a:schemeClr val="tx1"/>
                </a:solidFill>
              </a:rPr>
              <a:pPr/>
              <a:t>11-11-2017</a:t>
            </a:fld>
            <a:endParaRPr lang="en-US" sz="1600" b="1" smtClean="0">
              <a:solidFill>
                <a:schemeClr val="tx1"/>
              </a:solidFill>
            </a:endParaRPr>
          </a:p>
        </p:txBody>
      </p:sp>
      <p:sp>
        <p:nvSpPr>
          <p:cNvPr id="57348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xfrm>
            <a:off x="8688917" y="6373814"/>
            <a:ext cx="2844800" cy="48418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A2ED546-CE57-48B9-B48F-5F287F32B002}" type="slidenum">
              <a:rPr lang="en-US" altLang="pt-PT" smtClean="0">
                <a:ea typeface="MS PGothic" pitchFamily="34" charset="-128"/>
              </a:rPr>
              <a:pPr/>
              <a:t>4</a:t>
            </a:fld>
            <a:endParaRPr lang="en-US" altLang="pt-PT" smtClean="0">
              <a:ea typeface="MS PGothic" pitchFamily="34" charset="-128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148439548"/>
              </p:ext>
            </p:extLst>
          </p:nvPr>
        </p:nvGraphicFramePr>
        <p:xfrm>
          <a:off x="209862" y="1028642"/>
          <a:ext cx="11394325" cy="5829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C:\Users\HONORIO SOUSA\Desktop\map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91590" y="995336"/>
            <a:ext cx="5001869" cy="58626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905" y="702822"/>
            <a:ext cx="8764173" cy="1325563"/>
          </a:xfrm>
          <a:solidFill>
            <a:srgbClr val="800000"/>
          </a:solidFill>
        </p:spPr>
        <p:txBody>
          <a:bodyPr/>
          <a:lstStyle/>
          <a:p>
            <a:pPr algn="ctr"/>
            <a:r>
              <a:rPr lang="pt-PT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TUBERCULOSE E LEPRA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42" name="Picture 2" descr="C:\Users\NED003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4382" y="2357438"/>
            <a:ext cx="4332849" cy="3565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228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4439" y="0"/>
            <a:ext cx="11577711" cy="647676"/>
          </a:xfrm>
          <a:solidFill>
            <a:srgbClr val="800000"/>
          </a:solidFill>
        </p:spPr>
        <p:txBody>
          <a:bodyPr/>
          <a:lstStyle/>
          <a:p>
            <a:pPr algn="ctr"/>
            <a:r>
              <a:rPr lang="pt-PT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TUBERCULOSE E LEPRA</a:t>
            </a:r>
            <a:endParaRPr 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866753"/>
              </p:ext>
            </p:extLst>
          </p:nvPr>
        </p:nvGraphicFramePr>
        <p:xfrm>
          <a:off x="334439" y="785599"/>
          <a:ext cx="11577710" cy="5847020"/>
        </p:xfrm>
        <a:graphic>
          <a:graphicData uri="http://schemas.openxmlformats.org/drawingml/2006/table">
            <a:tbl>
              <a:tblPr/>
              <a:tblGrid>
                <a:gridCol w="2980256">
                  <a:extLst>
                    <a:ext uri="{9D8B030D-6E8A-4147-A177-3AD203B41FA5}">
                      <a16:colId xmlns:a16="http://schemas.microsoft.com/office/drawing/2014/main" val="1120501170"/>
                    </a:ext>
                  </a:extLst>
                </a:gridCol>
                <a:gridCol w="1468214">
                  <a:extLst>
                    <a:ext uri="{9D8B030D-6E8A-4147-A177-3AD203B41FA5}">
                      <a16:colId xmlns:a16="http://schemas.microsoft.com/office/drawing/2014/main" val="224558399"/>
                    </a:ext>
                  </a:extLst>
                </a:gridCol>
                <a:gridCol w="1424387">
                  <a:extLst>
                    <a:ext uri="{9D8B030D-6E8A-4147-A177-3AD203B41FA5}">
                      <a16:colId xmlns:a16="http://schemas.microsoft.com/office/drawing/2014/main" val="732397769"/>
                    </a:ext>
                  </a:extLst>
                </a:gridCol>
                <a:gridCol w="1431692">
                  <a:extLst>
                    <a:ext uri="{9D8B030D-6E8A-4147-A177-3AD203B41FA5}">
                      <a16:colId xmlns:a16="http://schemas.microsoft.com/office/drawing/2014/main" val="1997256579"/>
                    </a:ext>
                  </a:extLst>
                </a:gridCol>
                <a:gridCol w="1424387">
                  <a:extLst>
                    <a:ext uri="{9D8B030D-6E8A-4147-A177-3AD203B41FA5}">
                      <a16:colId xmlns:a16="http://schemas.microsoft.com/office/drawing/2014/main" val="1925914879"/>
                    </a:ext>
                  </a:extLst>
                </a:gridCol>
                <a:gridCol w="1424387">
                  <a:extLst>
                    <a:ext uri="{9D8B030D-6E8A-4147-A177-3AD203B41FA5}">
                      <a16:colId xmlns:a16="http://schemas.microsoft.com/office/drawing/2014/main" val="3180118279"/>
                    </a:ext>
                  </a:extLst>
                </a:gridCol>
                <a:gridCol w="1424387">
                  <a:extLst>
                    <a:ext uri="{9D8B030D-6E8A-4147-A177-3AD203B41FA5}">
                      <a16:colId xmlns:a16="http://schemas.microsoft.com/office/drawing/2014/main" val="1396776760"/>
                    </a:ext>
                  </a:extLst>
                </a:gridCol>
              </a:tblGrid>
              <a:tr h="29235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Unidade Sanitária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População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PNCTL - Todas Formas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631323"/>
                  </a:ext>
                </a:extLst>
              </a:tr>
              <a:tr h="2923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effectLst/>
                          <a:latin typeface="Arial Narrow" panose="020B0606020202030204" pitchFamily="34" charset="0"/>
                        </a:rPr>
                        <a:t>Notificacão de Casos de Tuberculose Todas Formas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206153"/>
                  </a:ext>
                </a:extLst>
              </a:tr>
              <a:tr h="2923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Real 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Real 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META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Evolução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307154"/>
                  </a:ext>
                </a:extLst>
              </a:tr>
              <a:tr h="2923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CS Alto Molocue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37.784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306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577%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952668"/>
                  </a:ext>
                </a:extLst>
              </a:tr>
              <a:tr h="2923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CS Bonifacio Gruveta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16.480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740550"/>
                  </a:ext>
                </a:extLst>
              </a:tr>
              <a:tr h="2923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CS Caiaia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28.137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133%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208939"/>
                  </a:ext>
                </a:extLst>
              </a:tr>
              <a:tr h="2923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CS Chapala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49.843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800190"/>
                  </a:ext>
                </a:extLst>
              </a:tr>
              <a:tr h="2923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CS Cololo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12.863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158664"/>
                  </a:ext>
                </a:extLst>
              </a:tr>
              <a:tr h="2923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CS Ecole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21.304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068951"/>
                  </a:ext>
                </a:extLst>
              </a:tr>
              <a:tr h="2923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CS Malua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6.833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104%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064438"/>
                  </a:ext>
                </a:extLst>
              </a:tr>
              <a:tr h="2923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CS Mohiua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55.068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194%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685027"/>
                  </a:ext>
                </a:extLst>
              </a:tr>
              <a:tr h="2923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CS Mugema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14.068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138%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828338"/>
                  </a:ext>
                </a:extLst>
              </a:tr>
              <a:tr h="2923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CS Mutala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17.284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373251"/>
                  </a:ext>
                </a:extLst>
              </a:tr>
              <a:tr h="2923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CS Nacuaca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18.490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-25%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283568"/>
                  </a:ext>
                </a:extLst>
              </a:tr>
              <a:tr h="2923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CS Nauela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49.039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065963"/>
                  </a:ext>
                </a:extLst>
              </a:tr>
              <a:tr h="2923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CS Nivava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15.274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384875"/>
                  </a:ext>
                </a:extLst>
              </a:tr>
              <a:tr h="2923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CS Novanana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30.147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-40%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228381"/>
                  </a:ext>
                </a:extLst>
              </a:tr>
              <a:tr h="2923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PS Nimala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16.882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229%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804261"/>
                  </a:ext>
                </a:extLst>
              </a:tr>
              <a:tr h="2923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ALTO MOLÓCUÈ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401.957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462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824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1.013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78%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654145"/>
                  </a:ext>
                </a:extLst>
              </a:tr>
              <a:tr h="292351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Fonte: PNCTL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48169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1692" y="0"/>
            <a:ext cx="11577711" cy="647676"/>
          </a:xfrm>
          <a:solidFill>
            <a:srgbClr val="800000"/>
          </a:solidFill>
        </p:spPr>
        <p:txBody>
          <a:bodyPr/>
          <a:lstStyle/>
          <a:p>
            <a:pPr algn="ctr"/>
            <a:r>
              <a:rPr lang="pt-PT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TUBERCULOSE E LEPRA</a:t>
            </a:r>
            <a:endParaRPr 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376593"/>
              </p:ext>
            </p:extLst>
          </p:nvPr>
        </p:nvGraphicFramePr>
        <p:xfrm>
          <a:off x="351692" y="1066959"/>
          <a:ext cx="11577710" cy="5676900"/>
        </p:xfrm>
        <a:graphic>
          <a:graphicData uri="http://schemas.openxmlformats.org/drawingml/2006/table">
            <a:tbl>
              <a:tblPr/>
              <a:tblGrid>
                <a:gridCol w="2954655">
                  <a:extLst>
                    <a:ext uri="{9D8B030D-6E8A-4147-A177-3AD203B41FA5}">
                      <a16:colId xmlns:a16="http://schemas.microsoft.com/office/drawing/2014/main" val="1920006934"/>
                    </a:ext>
                  </a:extLst>
                </a:gridCol>
                <a:gridCol w="1728862">
                  <a:extLst>
                    <a:ext uri="{9D8B030D-6E8A-4147-A177-3AD203B41FA5}">
                      <a16:colId xmlns:a16="http://schemas.microsoft.com/office/drawing/2014/main" val="1768650650"/>
                    </a:ext>
                  </a:extLst>
                </a:gridCol>
                <a:gridCol w="1360416">
                  <a:extLst>
                    <a:ext uri="{9D8B030D-6E8A-4147-A177-3AD203B41FA5}">
                      <a16:colId xmlns:a16="http://schemas.microsoft.com/office/drawing/2014/main" val="1191686502"/>
                    </a:ext>
                  </a:extLst>
                </a:gridCol>
                <a:gridCol w="1388758">
                  <a:extLst>
                    <a:ext uri="{9D8B030D-6E8A-4147-A177-3AD203B41FA5}">
                      <a16:colId xmlns:a16="http://schemas.microsoft.com/office/drawing/2014/main" val="1510972294"/>
                    </a:ext>
                  </a:extLst>
                </a:gridCol>
                <a:gridCol w="1381673">
                  <a:extLst>
                    <a:ext uri="{9D8B030D-6E8A-4147-A177-3AD203B41FA5}">
                      <a16:colId xmlns:a16="http://schemas.microsoft.com/office/drawing/2014/main" val="4003979248"/>
                    </a:ext>
                  </a:extLst>
                </a:gridCol>
                <a:gridCol w="1381673">
                  <a:extLst>
                    <a:ext uri="{9D8B030D-6E8A-4147-A177-3AD203B41FA5}">
                      <a16:colId xmlns:a16="http://schemas.microsoft.com/office/drawing/2014/main" val="981848080"/>
                    </a:ext>
                  </a:extLst>
                </a:gridCol>
                <a:gridCol w="1381673">
                  <a:extLst>
                    <a:ext uri="{9D8B030D-6E8A-4147-A177-3AD203B41FA5}">
                      <a16:colId xmlns:a16="http://schemas.microsoft.com/office/drawing/2014/main" val="2216489513"/>
                    </a:ext>
                  </a:extLst>
                </a:gridCol>
              </a:tblGrid>
              <a:tr h="27828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Unidade Sanitária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População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PNCTL - BK+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166902"/>
                  </a:ext>
                </a:extLst>
              </a:tr>
              <a:tr h="2782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effectLst/>
                          <a:latin typeface="Arial Narrow" panose="020B0606020202030204" pitchFamily="34" charset="0"/>
                        </a:rPr>
                        <a:t>Notificacão de Casos de Tuberculose - Bacteriologicamente Confirmados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337526"/>
                  </a:ext>
                </a:extLst>
              </a:tr>
              <a:tr h="2782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Real 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Real 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META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Evolução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008582"/>
                  </a:ext>
                </a:extLst>
              </a:tr>
              <a:tr h="2782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CS Alto Molocue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37.784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218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363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847%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191043"/>
                  </a:ext>
                </a:extLst>
              </a:tr>
              <a:tr h="2782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CS Bonifacio Gruveta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16.480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367823"/>
                  </a:ext>
                </a:extLst>
              </a:tr>
              <a:tr h="2782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CS Caiaia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28.137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-25%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21880"/>
                  </a:ext>
                </a:extLst>
              </a:tr>
              <a:tr h="2782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CS Chapala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49.843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-63%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375957"/>
                  </a:ext>
                </a:extLst>
              </a:tr>
              <a:tr h="2782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CS Cololo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12.863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653618"/>
                  </a:ext>
                </a:extLst>
              </a:tr>
              <a:tr h="2782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CS Ecole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21.304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921697"/>
                  </a:ext>
                </a:extLst>
              </a:tr>
              <a:tr h="2782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CS Malua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6.833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129%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249664"/>
                  </a:ext>
                </a:extLst>
              </a:tr>
              <a:tr h="2782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CS Mohiua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55.068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351557"/>
                  </a:ext>
                </a:extLst>
              </a:tr>
              <a:tr h="2782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CS Mugema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14.068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338886"/>
                  </a:ext>
                </a:extLst>
              </a:tr>
              <a:tr h="2782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CS Mutala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17.284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-83%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6964"/>
                  </a:ext>
                </a:extLst>
              </a:tr>
              <a:tr h="2782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CS Nacuaca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18.490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301327"/>
                  </a:ext>
                </a:extLst>
              </a:tr>
              <a:tr h="2782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CS Nauela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49.039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-38%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805060"/>
                  </a:ext>
                </a:extLst>
              </a:tr>
              <a:tr h="2782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CS Nivava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15.274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-67%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464683"/>
                  </a:ext>
                </a:extLst>
              </a:tr>
              <a:tr h="2782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CS Novanana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30.147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-57%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763880"/>
                  </a:ext>
                </a:extLst>
              </a:tr>
              <a:tr h="2782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PS Nimala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16.882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200%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255926"/>
                  </a:ext>
                </a:extLst>
              </a:tr>
              <a:tr h="2782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ALTO MOLÓCUÈ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401.957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270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423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456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93%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727400"/>
                  </a:ext>
                </a:extLst>
              </a:tr>
              <a:tr h="278283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Fonte: PNCTL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766836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1692" y="0"/>
            <a:ext cx="11577711" cy="647676"/>
          </a:xfrm>
          <a:solidFill>
            <a:srgbClr val="800000"/>
          </a:solidFill>
        </p:spPr>
        <p:txBody>
          <a:bodyPr/>
          <a:lstStyle/>
          <a:p>
            <a:pPr algn="ctr"/>
            <a:r>
              <a:rPr lang="pt-PT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TUBERCULOSE E LEPRA</a:t>
            </a:r>
            <a:endParaRPr 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23701"/>
              </p:ext>
            </p:extLst>
          </p:nvPr>
        </p:nvGraphicFramePr>
        <p:xfrm>
          <a:off x="351692" y="798483"/>
          <a:ext cx="11577711" cy="5972175"/>
        </p:xfrm>
        <a:graphic>
          <a:graphicData uri="http://schemas.openxmlformats.org/drawingml/2006/table">
            <a:tbl>
              <a:tblPr/>
              <a:tblGrid>
                <a:gridCol w="2950471">
                  <a:extLst>
                    <a:ext uri="{9D8B030D-6E8A-4147-A177-3AD203B41FA5}">
                      <a16:colId xmlns:a16="http://schemas.microsoft.com/office/drawing/2014/main" val="742244269"/>
                    </a:ext>
                  </a:extLst>
                </a:gridCol>
                <a:gridCol w="1590941">
                  <a:extLst>
                    <a:ext uri="{9D8B030D-6E8A-4147-A177-3AD203B41FA5}">
                      <a16:colId xmlns:a16="http://schemas.microsoft.com/office/drawing/2014/main" val="2593829696"/>
                    </a:ext>
                  </a:extLst>
                </a:gridCol>
                <a:gridCol w="1388457">
                  <a:extLst>
                    <a:ext uri="{9D8B030D-6E8A-4147-A177-3AD203B41FA5}">
                      <a16:colId xmlns:a16="http://schemas.microsoft.com/office/drawing/2014/main" val="3650671983"/>
                    </a:ext>
                  </a:extLst>
                </a:gridCol>
                <a:gridCol w="1417383">
                  <a:extLst>
                    <a:ext uri="{9D8B030D-6E8A-4147-A177-3AD203B41FA5}">
                      <a16:colId xmlns:a16="http://schemas.microsoft.com/office/drawing/2014/main" val="976548785"/>
                    </a:ext>
                  </a:extLst>
                </a:gridCol>
                <a:gridCol w="1410153">
                  <a:extLst>
                    <a:ext uri="{9D8B030D-6E8A-4147-A177-3AD203B41FA5}">
                      <a16:colId xmlns:a16="http://schemas.microsoft.com/office/drawing/2014/main" val="667738564"/>
                    </a:ext>
                  </a:extLst>
                </a:gridCol>
                <a:gridCol w="1410153">
                  <a:extLst>
                    <a:ext uri="{9D8B030D-6E8A-4147-A177-3AD203B41FA5}">
                      <a16:colId xmlns:a16="http://schemas.microsoft.com/office/drawing/2014/main" val="817256857"/>
                    </a:ext>
                  </a:extLst>
                </a:gridCol>
                <a:gridCol w="1410153">
                  <a:extLst>
                    <a:ext uri="{9D8B030D-6E8A-4147-A177-3AD203B41FA5}">
                      <a16:colId xmlns:a16="http://schemas.microsoft.com/office/drawing/2014/main" val="3239002088"/>
                    </a:ext>
                  </a:extLst>
                </a:gridCol>
              </a:tblGrid>
              <a:tr h="30773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Arial Narrow" panose="020B0606020202030204" pitchFamily="34" charset="0"/>
                        </a:rPr>
                        <a:t>Unidade Sanitária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Arial Narrow" panose="020B0606020202030204" pitchFamily="34" charset="0"/>
                        </a:rPr>
                        <a:t>População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Arial Narrow" panose="020B0606020202030204" pitchFamily="34" charset="0"/>
                        </a:rPr>
                        <a:t>PNCTL - Tb Infantil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231752"/>
                  </a:ext>
                </a:extLst>
              </a:tr>
              <a:tr h="3077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effectLst/>
                          <a:latin typeface="Arial Narrow" panose="020B0606020202030204" pitchFamily="34" charset="0"/>
                        </a:rPr>
                        <a:t>Notificacão de Casos de Tuberculose  em Criancas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692997"/>
                  </a:ext>
                </a:extLst>
              </a:tr>
              <a:tr h="3077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Arial Narrow" panose="020B0606020202030204" pitchFamily="34" charset="0"/>
                        </a:rPr>
                        <a:t>Real 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Arial Narrow" panose="020B0606020202030204" pitchFamily="34" charset="0"/>
                        </a:rPr>
                        <a:t>Real 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Arial Narrow" panose="020B0606020202030204" pitchFamily="34" charset="0"/>
                        </a:rPr>
                        <a:t>Meta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Arial Narrow" panose="020B0606020202030204" pitchFamily="34" charset="0"/>
                        </a:rPr>
                        <a:t>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Arial Narrow" panose="020B0606020202030204" pitchFamily="34" charset="0"/>
                        </a:rPr>
                        <a:t>Evolução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028624"/>
                  </a:ext>
                </a:extLst>
              </a:tr>
              <a:tr h="3077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CS Alto Molocue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37.784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734%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289516"/>
                  </a:ext>
                </a:extLst>
              </a:tr>
              <a:tr h="3077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CS Bonifacio Gruveta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16.480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-100%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896338"/>
                  </a:ext>
                </a:extLst>
              </a:tr>
              <a:tr h="3077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CS Caiaia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28.137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329415"/>
                  </a:ext>
                </a:extLst>
              </a:tr>
              <a:tr h="3077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CS Chapala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49.843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64761"/>
                  </a:ext>
                </a:extLst>
              </a:tr>
              <a:tr h="3077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CS Cololo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12.863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65344"/>
                  </a:ext>
                </a:extLst>
              </a:tr>
              <a:tr h="3077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CS Ecole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21.304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400%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321236"/>
                  </a:ext>
                </a:extLst>
              </a:tr>
              <a:tr h="3077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CS Malua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6.833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019174"/>
                  </a:ext>
                </a:extLst>
              </a:tr>
              <a:tr h="3077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CS Mohiua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55.068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232357"/>
                  </a:ext>
                </a:extLst>
              </a:tr>
              <a:tr h="3077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CS Mugema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14.068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429484"/>
                  </a:ext>
                </a:extLst>
              </a:tr>
              <a:tr h="3077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CS Mutala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17.284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-25%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03561"/>
                  </a:ext>
                </a:extLst>
              </a:tr>
              <a:tr h="3077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CS Nacuaca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18.490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54722"/>
                  </a:ext>
                </a:extLst>
              </a:tr>
              <a:tr h="3077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CS Nauela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49.039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582573"/>
                  </a:ext>
                </a:extLst>
              </a:tr>
              <a:tr h="3077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CS Nivava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15.274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778978"/>
                  </a:ext>
                </a:extLst>
              </a:tr>
              <a:tr h="3077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CS Novanana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30.147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-56%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551768"/>
                  </a:ext>
                </a:extLst>
              </a:tr>
              <a:tr h="3077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PS Nimala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16.882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700%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245524"/>
                  </a:ext>
                </a:extLst>
              </a:tr>
              <a:tr h="3077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effectLst/>
                          <a:latin typeface="Arial Narrow" panose="020B0606020202030204" pitchFamily="34" charset="0"/>
                        </a:rPr>
                        <a:t>ALTO MOLÓCUÈ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effectLst/>
                          <a:latin typeface="Arial Narrow" panose="020B0606020202030204" pitchFamily="34" charset="0"/>
                        </a:rPr>
                        <a:t>401.957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Arial Narrow" panose="020B0606020202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Arial Narrow" panose="020B0606020202030204" pitchFamily="34" charset="0"/>
                        </a:rPr>
                        <a:t>159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Arial Narrow" panose="020B0606020202030204" pitchFamily="34" charset="0"/>
                        </a:rPr>
                        <a:t>152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104%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225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26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1692" y="0"/>
            <a:ext cx="11577711" cy="647676"/>
          </a:xfrm>
          <a:solidFill>
            <a:srgbClr val="800000"/>
          </a:solidFill>
        </p:spPr>
        <p:txBody>
          <a:bodyPr/>
          <a:lstStyle/>
          <a:p>
            <a:pPr algn="ctr"/>
            <a:r>
              <a:rPr lang="pt-PT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TUBERCULOSE E LEPRA</a:t>
            </a:r>
            <a:endParaRPr 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069574"/>
              </p:ext>
            </p:extLst>
          </p:nvPr>
        </p:nvGraphicFramePr>
        <p:xfrm>
          <a:off x="351694" y="809386"/>
          <a:ext cx="11577707" cy="5676900"/>
        </p:xfrm>
        <a:graphic>
          <a:graphicData uri="http://schemas.openxmlformats.org/drawingml/2006/table">
            <a:tbl>
              <a:tblPr/>
              <a:tblGrid>
                <a:gridCol w="3127989">
                  <a:extLst>
                    <a:ext uri="{9D8B030D-6E8A-4147-A177-3AD203B41FA5}">
                      <a16:colId xmlns:a16="http://schemas.microsoft.com/office/drawing/2014/main" val="480231416"/>
                    </a:ext>
                  </a:extLst>
                </a:gridCol>
                <a:gridCol w="1716242">
                  <a:extLst>
                    <a:ext uri="{9D8B030D-6E8A-4147-A177-3AD203B41FA5}">
                      <a16:colId xmlns:a16="http://schemas.microsoft.com/office/drawing/2014/main" val="2921921829"/>
                    </a:ext>
                  </a:extLst>
                </a:gridCol>
                <a:gridCol w="1328703">
                  <a:extLst>
                    <a:ext uri="{9D8B030D-6E8A-4147-A177-3AD203B41FA5}">
                      <a16:colId xmlns:a16="http://schemas.microsoft.com/office/drawing/2014/main" val="2622017203"/>
                    </a:ext>
                  </a:extLst>
                </a:gridCol>
                <a:gridCol w="1356384">
                  <a:extLst>
                    <a:ext uri="{9D8B030D-6E8A-4147-A177-3AD203B41FA5}">
                      <a16:colId xmlns:a16="http://schemas.microsoft.com/office/drawing/2014/main" val="992527283"/>
                    </a:ext>
                  </a:extLst>
                </a:gridCol>
                <a:gridCol w="1349463">
                  <a:extLst>
                    <a:ext uri="{9D8B030D-6E8A-4147-A177-3AD203B41FA5}">
                      <a16:colId xmlns:a16="http://schemas.microsoft.com/office/drawing/2014/main" val="2718226410"/>
                    </a:ext>
                  </a:extLst>
                </a:gridCol>
                <a:gridCol w="1349463">
                  <a:extLst>
                    <a:ext uri="{9D8B030D-6E8A-4147-A177-3AD203B41FA5}">
                      <a16:colId xmlns:a16="http://schemas.microsoft.com/office/drawing/2014/main" val="671663605"/>
                    </a:ext>
                  </a:extLst>
                </a:gridCol>
                <a:gridCol w="1349463">
                  <a:extLst>
                    <a:ext uri="{9D8B030D-6E8A-4147-A177-3AD203B41FA5}">
                      <a16:colId xmlns:a16="http://schemas.microsoft.com/office/drawing/2014/main" val="362771821"/>
                    </a:ext>
                  </a:extLst>
                </a:gridCol>
              </a:tblGrid>
              <a:tr h="20002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Unidade Sanitária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População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PNCTL - Bacteriologia de Diagnóstico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661473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effectLst/>
                          <a:latin typeface="Arial Narrow" panose="020B0606020202030204" pitchFamily="34" charset="0"/>
                        </a:rPr>
                        <a:t>Pacientes Testados para Tb - Bacteriologias de Diagnóstico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263613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Real 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Real 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Meta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Evolução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7963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CS Alto Molocue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37.784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290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269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282%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-7%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7004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CS Bonifacio Gruveta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16.480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152%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064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CS Caiaia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28.137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93%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5267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CS Chapala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49.843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66696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CS Cololo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12.863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260%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91757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CS Ecole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21.304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106%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104%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31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CS Malua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6.833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78413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CS Mohiua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55.068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82%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33964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CS Mugema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14.068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234%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5818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CS Mutala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17.284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138%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90824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CS Nacuaca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18.490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77%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-22%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3235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CS Nauela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49.039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01228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CS Nivava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15.274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171%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12515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CS Novanana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30.147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74%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6708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PS Nimala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16.882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132%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26742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ALTO MOLÓCUÈ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401.957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927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1.191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Arial Narrow" panose="020B0606020202030204" pitchFamily="34" charset="0"/>
                        </a:rPr>
                        <a:t>1.013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Narrow" panose="020B060602020203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680479"/>
                  </a:ext>
                </a:extLst>
              </a:tr>
              <a:tr h="20002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Fonte: </a:t>
                      </a:r>
                      <a:r>
                        <a:rPr lang="en-US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PNCTL/SISMA</a:t>
                      </a:r>
                      <a:endParaRPr lang="en-US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4977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5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3152775" y="2803525"/>
            <a:ext cx="6553200" cy="1200150"/>
          </a:xfrm>
        </p:spPr>
        <p:txBody>
          <a:bodyPr/>
          <a:lstStyle/>
          <a:p>
            <a:pPr algn="ctr" eaLnBrk="1" hangingPunct="1"/>
            <a:r>
              <a:rPr lang="pt-PT" altLang="en-US" smtClean="0"/>
              <a:t>Obrigado</a:t>
            </a:r>
          </a:p>
        </p:txBody>
      </p:sp>
      <p:sp>
        <p:nvSpPr>
          <p:cNvPr id="4" name="Rectângulo arredondado 3"/>
          <p:cNvSpPr/>
          <p:nvPr/>
        </p:nvSpPr>
        <p:spPr>
          <a:xfrm>
            <a:off x="3152775" y="5984875"/>
            <a:ext cx="6565900" cy="723900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kumimoji="1" lang="pt-PT" altLang="ja-JP" sz="20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Tahoma" pitchFamily="34" charset="0"/>
                <a:cs typeface="Arial" pitchFamily="34" charset="0"/>
              </a:rPr>
              <a:t>“ Fortalecendo </a:t>
            </a:r>
            <a:r>
              <a:rPr kumimoji="1" lang="pt-PT" altLang="ja-JP" sz="2000" b="1" dirty="0">
                <a:solidFill>
                  <a:schemeClr val="bg1"/>
                </a:solidFill>
                <a:latin typeface="Arial Narrow" panose="020B0606020202030204" pitchFamily="34" charset="0"/>
                <a:ea typeface="Tahoma" pitchFamily="34" charset="0"/>
                <a:cs typeface="Arial" pitchFamily="34" charset="0"/>
              </a:rPr>
              <a:t>Cuidados Primários de Saúde para mais e Melhores </a:t>
            </a:r>
            <a:r>
              <a:rPr kumimoji="1" lang="pt-PT" altLang="ja-JP" sz="20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Tahoma" pitchFamily="34" charset="0"/>
                <a:cs typeface="Arial" pitchFamily="34" charset="0"/>
              </a:rPr>
              <a:t>Serviços ”</a:t>
            </a:r>
            <a:endParaRPr kumimoji="1" lang="pt-PT" altLang="ja-JP" sz="2000" b="1" dirty="0">
              <a:solidFill>
                <a:schemeClr val="bg1"/>
              </a:solidFill>
              <a:latin typeface="Arial Narrow" panose="020B0606020202030204" pitchFamily="34" charset="0"/>
              <a:ea typeface="Tahoma" pitchFamily="34" charset="0"/>
              <a:cs typeface="Arial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313496" y="185738"/>
            <a:ext cx="1173678" cy="1037754"/>
            <a:chOff x="313496" y="185738"/>
            <a:chExt cx="1173678" cy="1037754"/>
          </a:xfrm>
        </p:grpSpPr>
        <p:sp>
          <p:nvSpPr>
            <p:cNvPr id="3" name="Rectângulo 2"/>
            <p:cNvSpPr/>
            <p:nvPr/>
          </p:nvSpPr>
          <p:spPr>
            <a:xfrm>
              <a:off x="313496" y="1044597"/>
              <a:ext cx="1173678" cy="17889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sz="1400" b="1" dirty="0" smtClean="0">
                  <a:solidFill>
                    <a:schemeClr val="tx1"/>
                  </a:solidFill>
                </a:rPr>
                <a:t>SDSMASAM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pic>
          <p:nvPicPr>
            <p:cNvPr id="5" name="Picture 9" descr="Lombada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098" y="185738"/>
              <a:ext cx="1006475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8612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pt-PT" altLang="pt-PT"/>
          </a:p>
        </p:txBody>
      </p:sp>
      <p:sp>
        <p:nvSpPr>
          <p:cNvPr id="58371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10972800" cy="704354"/>
          </a:xfrm>
          <a:solidFill>
            <a:srgbClr val="C00000"/>
          </a:solidFill>
        </p:spPr>
        <p:txBody>
          <a:bodyPr/>
          <a:lstStyle/>
          <a:p>
            <a:r>
              <a:rPr lang="pt-PT" altLang="pt-PT" sz="4800" b="1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Perfil do Distrito</a:t>
            </a:r>
          </a:p>
        </p:txBody>
      </p:sp>
      <p:sp>
        <p:nvSpPr>
          <p:cNvPr id="58373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1AC194-198C-41EB-BECD-487C5608D45D}" type="slidenum">
              <a:rPr lang="en-US" altLang="pt-PT" smtClean="0">
                <a:ea typeface="MS PGothic" pitchFamily="34" charset="-128"/>
              </a:rPr>
              <a:pPr/>
              <a:t>5</a:t>
            </a:fld>
            <a:endParaRPr lang="en-US" altLang="pt-PT" dirty="0" smtClean="0">
              <a:ea typeface="MS PGothic" pitchFamily="34" charset="-128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042187467"/>
              </p:ext>
            </p:extLst>
          </p:nvPr>
        </p:nvGraphicFramePr>
        <p:xfrm>
          <a:off x="274320" y="975360"/>
          <a:ext cx="6492240" cy="533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aixaDeTexto 4"/>
          <p:cNvSpPr txBox="1">
            <a:spLocks noChangeArrowheads="1"/>
          </p:cNvSpPr>
          <p:nvPr/>
        </p:nvSpPr>
        <p:spPr bwMode="auto">
          <a:xfrm>
            <a:off x="7345680" y="852366"/>
            <a:ext cx="4361216" cy="58169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85763" indent="-3857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28663" indent="-3857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lnSpc>
                <a:spcPct val="200000"/>
              </a:lnSpc>
              <a:buFont typeface="+mj-lt"/>
              <a:buAutoNum type="arabicPeriod"/>
            </a:pPr>
            <a:r>
              <a:rPr lang="pt-PT" altLang="en-US" sz="1600" b="1" dirty="0">
                <a:solidFill>
                  <a:srgbClr val="00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População : </a:t>
            </a:r>
            <a:r>
              <a:rPr lang="en-US" altLang="en-US" sz="1600" b="1" dirty="0" smtClean="0">
                <a:solidFill>
                  <a:srgbClr val="00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401.957</a:t>
            </a:r>
            <a:r>
              <a:rPr lang="pt-PT" altLang="en-US" sz="1600" b="1" dirty="0" smtClean="0">
                <a:solidFill>
                  <a:srgbClr val="00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altLang="en-US" sz="1600" b="1" dirty="0" err="1">
                <a:solidFill>
                  <a:srgbClr val="00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Hab</a:t>
            </a:r>
            <a:r>
              <a:rPr lang="pt-PT" altLang="en-US" sz="1600" b="1" dirty="0" smtClean="0">
                <a:solidFill>
                  <a:srgbClr val="7F7F7F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algn="just" eaLnBrk="1" hangingPunct="1">
              <a:lnSpc>
                <a:spcPct val="200000"/>
              </a:lnSpc>
              <a:buFont typeface="+mj-lt"/>
              <a:buAutoNum type="arabicPeriod"/>
            </a:pPr>
            <a:r>
              <a:rPr lang="pt-PT" altLang="en-US" sz="1600" b="1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Total de Funcionários: 330, destes 127 são técnicos de saúde</a:t>
            </a:r>
            <a:endParaRPr lang="pt-PT" altLang="en-US" sz="1600" b="1" dirty="0">
              <a:latin typeface="Arial Narrow" pitchFamily="34" charset="0"/>
              <a:ea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ct val="200000"/>
              </a:lnSpc>
              <a:buFont typeface="+mj-lt"/>
              <a:buAutoNum type="arabicPeriod"/>
            </a:pPr>
            <a:r>
              <a:rPr lang="pt-PT" altLang="en-US" sz="1600" b="1" dirty="0" smtClean="0">
                <a:solidFill>
                  <a:srgbClr val="00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Rede </a:t>
            </a:r>
            <a:r>
              <a:rPr lang="pt-PT" altLang="en-US" sz="1600" b="1" dirty="0">
                <a:solidFill>
                  <a:srgbClr val="00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Sanitária: </a:t>
            </a:r>
            <a:r>
              <a:rPr lang="pt-PT" altLang="en-US" sz="1600" b="1" dirty="0" smtClean="0">
                <a:solidFill>
                  <a:srgbClr val="00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16 US,</a:t>
            </a:r>
          </a:p>
          <a:p>
            <a:pPr algn="just">
              <a:lnSpc>
                <a:spcPct val="200000"/>
              </a:lnSpc>
              <a:buFont typeface="+mj-lt"/>
              <a:buAutoNum type="arabicPeriod"/>
            </a:pPr>
            <a:r>
              <a:rPr lang="pt-PT" sz="1600" b="1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Rácio Médico/</a:t>
            </a:r>
            <a:r>
              <a:rPr lang="pt-PT" sz="1600" b="1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hab</a:t>
            </a:r>
            <a:r>
              <a:rPr lang="pt-PT" sz="1600" b="1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: 66.993</a:t>
            </a:r>
          </a:p>
          <a:p>
            <a:pPr algn="just">
              <a:lnSpc>
                <a:spcPct val="200000"/>
              </a:lnSpc>
              <a:buFont typeface="+mj-lt"/>
              <a:buAutoNum type="arabicPeriod"/>
            </a:pPr>
            <a:r>
              <a:rPr lang="pt-PT" sz="1600" b="1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Rácio Técnico/</a:t>
            </a:r>
            <a:r>
              <a:rPr lang="pt-PT" sz="1600" b="1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hab</a:t>
            </a:r>
            <a:r>
              <a:rPr lang="pt-PT" sz="1600" b="1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: 23.645</a:t>
            </a:r>
            <a:endParaRPr lang="pt-PT" altLang="en-US" sz="1600" b="1" dirty="0">
              <a:solidFill>
                <a:srgbClr val="0000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ct val="200000"/>
              </a:lnSpc>
              <a:buFont typeface="+mj-lt"/>
              <a:buAutoNum type="arabicPeriod"/>
            </a:pPr>
            <a:r>
              <a:rPr lang="pt-PT" altLang="en-US" sz="1600" b="1" dirty="0">
                <a:solidFill>
                  <a:srgbClr val="00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Raio teórico médio </a:t>
            </a:r>
            <a:r>
              <a:rPr lang="pt-PT" altLang="en-US" sz="1600" b="1" dirty="0" smtClean="0">
                <a:solidFill>
                  <a:srgbClr val="00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do Distrito: 11 Km/Us</a:t>
            </a:r>
          </a:p>
          <a:p>
            <a:pPr algn="just">
              <a:lnSpc>
                <a:spcPct val="200000"/>
              </a:lnSpc>
              <a:buFont typeface="+mj-lt"/>
              <a:buAutoNum type="arabicPeriod"/>
            </a:pPr>
            <a:r>
              <a:rPr lang="pt-PT" sz="1600" b="1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Disponibilidade média US: 24.178 </a:t>
            </a:r>
            <a:r>
              <a:rPr lang="pt-PT" sz="1600" b="1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hah</a:t>
            </a:r>
            <a:r>
              <a:rPr lang="pt-PT" sz="1600" b="1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/US</a:t>
            </a:r>
            <a:endParaRPr lang="pt-PT" altLang="en-US" sz="1600" b="1" dirty="0">
              <a:solidFill>
                <a:srgbClr val="0000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200000"/>
              </a:lnSpc>
              <a:buFont typeface="+mj-lt"/>
              <a:buAutoNum type="arabicPeriod"/>
            </a:pPr>
            <a:r>
              <a:rPr lang="pt-PT" altLang="en-US" sz="1600" b="1" dirty="0">
                <a:solidFill>
                  <a:srgbClr val="00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Prevalência de HIV: </a:t>
            </a:r>
            <a:r>
              <a:rPr lang="pt-PT" altLang="en-US" sz="1600" b="1" dirty="0" smtClean="0">
                <a:solidFill>
                  <a:srgbClr val="00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5%  </a:t>
            </a:r>
          </a:p>
          <a:p>
            <a:pPr algn="just">
              <a:lnSpc>
                <a:spcPct val="200000"/>
              </a:lnSpc>
              <a:buFont typeface="+mj-lt"/>
              <a:buAutoNum type="arabicPeriod"/>
            </a:pPr>
            <a:r>
              <a:rPr lang="pt-PT" altLang="en-US" sz="1600" b="1" dirty="0" smtClean="0">
                <a:solidFill>
                  <a:srgbClr val="00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Cobertura </a:t>
            </a:r>
            <a:r>
              <a:rPr lang="pt-PT" altLang="en-US" sz="1600" b="1" dirty="0">
                <a:solidFill>
                  <a:srgbClr val="00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rede Laboratorial: </a:t>
            </a:r>
            <a:r>
              <a:rPr lang="pt-PT" altLang="en-US" sz="1600" b="1" dirty="0" smtClean="0">
                <a:solidFill>
                  <a:srgbClr val="00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12,5%:</a:t>
            </a:r>
            <a:endParaRPr lang="pt-PT" altLang="en-US" sz="1600" b="1" dirty="0">
              <a:solidFill>
                <a:srgbClr val="0000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  <a:p>
            <a:pPr marL="0" indent="0" algn="just" eaLnBrk="1" hangingPunct="1">
              <a:lnSpc>
                <a:spcPct val="200000"/>
              </a:lnSpc>
            </a:pPr>
            <a:endParaRPr lang="pt-PT" altLang="en-US" sz="1400" b="1" dirty="0" smtClean="0">
              <a:solidFill>
                <a:srgbClr val="000000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pt-PT" altLang="en-US" sz="1200" b="1" dirty="0">
              <a:solidFill>
                <a:srgbClr val="00000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1996226" y="2047742"/>
            <a:ext cx="9092484" cy="1815920"/>
          </a:xfrm>
          <a:solidFill>
            <a:srgbClr val="800000"/>
          </a:solidFill>
        </p:spPr>
        <p:txBody>
          <a:bodyPr/>
          <a:lstStyle/>
          <a:p>
            <a:pPr algn="ctr">
              <a:buNone/>
            </a:pPr>
            <a:endParaRPr lang="pt-PT" altLang="en-US" sz="1800" b="1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r>
              <a:rPr lang="pt-PT" altLang="en-US" sz="44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Estado </a:t>
            </a:r>
            <a:r>
              <a:rPr lang="pt-PT" altLang="en-US" sz="4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 Saúde da População</a:t>
            </a:r>
            <a:endParaRPr lang="en-US" sz="4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11506200" cy="522515"/>
          </a:xfrm>
          <a:solidFill>
            <a:srgbClr val="800000"/>
          </a:solidFill>
        </p:spPr>
        <p:txBody>
          <a:bodyPr>
            <a:normAutofit fontScale="90000"/>
          </a:bodyPr>
          <a:lstStyle/>
          <a:p>
            <a:pPr algn="ctr"/>
            <a:r>
              <a:rPr lang="pt-PT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Perfil Epidemiológico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ângulo arredondado 3"/>
          <p:cNvSpPr/>
          <p:nvPr/>
        </p:nvSpPr>
        <p:spPr>
          <a:xfrm>
            <a:off x="381001" y="5896562"/>
            <a:ext cx="11506198" cy="649816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atin typeface="Arial Narrow" pitchFamily="34" charset="0"/>
              </a:rPr>
              <a:t>N.B: Durante o perídio, a Sede  notificou  3 casos de PFA   e Chapala  1 caso. Também foram notificados 4 casos de Sarampo na Sede</a:t>
            </a:r>
            <a:endParaRPr lang="pt-PT" b="1" dirty="0">
              <a:latin typeface="Arial Narrow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13880"/>
              </p:ext>
            </p:extLst>
          </p:nvPr>
        </p:nvGraphicFramePr>
        <p:xfrm>
          <a:off x="381000" y="946251"/>
          <a:ext cx="11506197" cy="4643177"/>
        </p:xfrm>
        <a:graphic>
          <a:graphicData uri="http://schemas.openxmlformats.org/drawingml/2006/table">
            <a:tbl>
              <a:tblPr/>
              <a:tblGrid>
                <a:gridCol w="2178688">
                  <a:extLst>
                    <a:ext uri="{9D8B030D-6E8A-4147-A177-3AD203B41FA5}">
                      <a16:colId xmlns:a16="http://schemas.microsoft.com/office/drawing/2014/main" val="1819659575"/>
                    </a:ext>
                  </a:extLst>
                </a:gridCol>
                <a:gridCol w="2246771">
                  <a:extLst>
                    <a:ext uri="{9D8B030D-6E8A-4147-A177-3AD203B41FA5}">
                      <a16:colId xmlns:a16="http://schemas.microsoft.com/office/drawing/2014/main" val="4004930182"/>
                    </a:ext>
                  </a:extLst>
                </a:gridCol>
                <a:gridCol w="2246771">
                  <a:extLst>
                    <a:ext uri="{9D8B030D-6E8A-4147-A177-3AD203B41FA5}">
                      <a16:colId xmlns:a16="http://schemas.microsoft.com/office/drawing/2014/main" val="3128504001"/>
                    </a:ext>
                  </a:extLst>
                </a:gridCol>
                <a:gridCol w="1565932">
                  <a:extLst>
                    <a:ext uri="{9D8B030D-6E8A-4147-A177-3AD203B41FA5}">
                      <a16:colId xmlns:a16="http://schemas.microsoft.com/office/drawing/2014/main" val="3927662193"/>
                    </a:ext>
                  </a:extLst>
                </a:gridCol>
                <a:gridCol w="1089345">
                  <a:extLst>
                    <a:ext uri="{9D8B030D-6E8A-4147-A177-3AD203B41FA5}">
                      <a16:colId xmlns:a16="http://schemas.microsoft.com/office/drawing/2014/main" val="4062411333"/>
                    </a:ext>
                  </a:extLst>
                </a:gridCol>
                <a:gridCol w="1089345">
                  <a:extLst>
                    <a:ext uri="{9D8B030D-6E8A-4147-A177-3AD203B41FA5}">
                      <a16:colId xmlns:a16="http://schemas.microsoft.com/office/drawing/2014/main" val="512127730"/>
                    </a:ext>
                  </a:extLst>
                </a:gridCol>
                <a:gridCol w="1089345">
                  <a:extLst>
                    <a:ext uri="{9D8B030D-6E8A-4147-A177-3AD203B41FA5}">
                      <a16:colId xmlns:a16="http://schemas.microsoft.com/office/drawing/2014/main" val="3249226833"/>
                    </a:ext>
                  </a:extLst>
                </a:gridCol>
              </a:tblGrid>
              <a:tr h="4221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Doença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PT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CASOS 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PT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OBITOS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518930"/>
                  </a:ext>
                </a:extLst>
              </a:tr>
              <a:tr h="4221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2016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2017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Cresc%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2016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2017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Cresc%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686338"/>
                  </a:ext>
                </a:extLst>
              </a:tr>
              <a:tr h="422107">
                <a:tc>
                  <a:txBody>
                    <a:bodyPr/>
                    <a:lstStyle/>
                    <a:p>
                      <a:pPr algn="just" fontAlgn="ctr"/>
                      <a:r>
                        <a:rPr lang="pt-P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Malaria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54963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60988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6292737"/>
                  </a:ext>
                </a:extLst>
              </a:tr>
              <a:tr h="422107">
                <a:tc>
                  <a:txBody>
                    <a:bodyPr/>
                    <a:lstStyle/>
                    <a:p>
                      <a:pPr algn="just" fontAlgn="ctr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Diarreia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3693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5790362"/>
                  </a:ext>
                </a:extLst>
              </a:tr>
              <a:tr h="422107">
                <a:tc>
                  <a:txBody>
                    <a:bodyPr/>
                    <a:lstStyle/>
                    <a:p>
                      <a:pPr algn="just" fontAlgn="ctr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Cólera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375748"/>
                  </a:ext>
                </a:extLst>
              </a:tr>
              <a:tr h="422107">
                <a:tc>
                  <a:txBody>
                    <a:bodyPr/>
                    <a:lstStyle/>
                    <a:p>
                      <a:pPr algn="just" fontAlgn="ctr"/>
                      <a:r>
                        <a:rPr lang="pt-P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Desinteria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509163"/>
                  </a:ext>
                </a:extLst>
              </a:tr>
              <a:tr h="422107">
                <a:tc>
                  <a:txBody>
                    <a:bodyPr/>
                    <a:lstStyle/>
                    <a:p>
                      <a:pPr algn="just" fontAlgn="ctr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T. Neonatal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6309315"/>
                  </a:ext>
                </a:extLst>
              </a:tr>
              <a:tr h="422107">
                <a:tc>
                  <a:txBody>
                    <a:bodyPr/>
                    <a:lstStyle/>
                    <a:p>
                      <a:pPr algn="just" fontAlgn="ctr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Sarampo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4654114"/>
                  </a:ext>
                </a:extLst>
              </a:tr>
              <a:tr h="422107">
                <a:tc>
                  <a:txBody>
                    <a:bodyPr/>
                    <a:lstStyle/>
                    <a:p>
                      <a:pPr algn="just" fontAlgn="ctr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PFA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6185853"/>
                  </a:ext>
                </a:extLst>
              </a:tr>
              <a:tr h="422107">
                <a:tc>
                  <a:txBody>
                    <a:bodyPr/>
                    <a:lstStyle/>
                    <a:p>
                      <a:pPr algn="just" fontAlgn="ctr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Raiva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4987242"/>
                  </a:ext>
                </a:extLst>
              </a:tr>
              <a:tr h="422107">
                <a:tc>
                  <a:txBody>
                    <a:bodyPr/>
                    <a:lstStyle/>
                    <a:p>
                      <a:pPr algn="l" fontAlgn="ctr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Miningite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2948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81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 descr="Light vertical"/>
          <p:cNvSpPr txBox="1">
            <a:spLocks noChangeArrowheads="1"/>
          </p:cNvSpPr>
          <p:nvPr/>
        </p:nvSpPr>
        <p:spPr bwMode="auto">
          <a:xfrm>
            <a:off x="1524000" y="0"/>
            <a:ext cx="9144000" cy="990600"/>
          </a:xfrm>
          <a:prstGeom prst="foldedCorner">
            <a:avLst>
              <a:gd name="adj" fmla="val 12500"/>
            </a:avLst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PT" sz="23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INCIDÊNCIA DE CASOS DE MALÁRIA </a:t>
            </a:r>
            <a:r>
              <a:rPr lang="en-US" sz="23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DE JANEIRO A SETEMBRO 2016/2017</a:t>
            </a:r>
            <a:endParaRPr kumimoji="1" lang="en-US" altLang="ja-JP" sz="2300" b="1" kern="0" dirty="0">
              <a:solidFill>
                <a:schemeClr val="bg1"/>
              </a:solidFill>
              <a:latin typeface="Arial Black" pitchFamily="34" charset="0"/>
              <a:ea typeface="+mj-ea"/>
              <a:cs typeface="Tahoma" panose="020B0604030504040204" pitchFamily="34" charset="0"/>
            </a:endParaRPr>
          </a:p>
        </p:txBody>
      </p:sp>
      <p:sp>
        <p:nvSpPr>
          <p:cNvPr id="4099" name="CaixaDeTexto 1"/>
          <p:cNvSpPr txBox="1">
            <a:spLocks noChangeArrowheads="1"/>
          </p:cNvSpPr>
          <p:nvPr/>
        </p:nvSpPr>
        <p:spPr bwMode="auto">
          <a:xfrm>
            <a:off x="2286000" y="6400800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PT" altLang="en-US"/>
              <a:t>Fonte: BES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1676400" y="1066800"/>
          <a:ext cx="88392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32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 descr="Light vertical"/>
          <p:cNvSpPr txBox="1">
            <a:spLocks noChangeArrowheads="1"/>
          </p:cNvSpPr>
          <p:nvPr/>
        </p:nvSpPr>
        <p:spPr>
          <a:xfrm>
            <a:off x="2133600" y="0"/>
            <a:ext cx="8534400" cy="990600"/>
          </a:xfrm>
          <a:prstGeom prst="foldedCorner">
            <a:avLst>
              <a:gd name="adj" fmla="val 12500"/>
            </a:avLst>
          </a:prstGeom>
          <a:solidFill>
            <a:srgbClr val="800000"/>
          </a:solidFill>
          <a:extLst/>
        </p:spPr>
        <p:txBody>
          <a:bodyPr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PT" sz="2300" b="1" dirty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INCIDÊNCIA DE CASOS DE DIARREIA </a:t>
            </a:r>
            <a:r>
              <a:rPr lang="en-US" sz="23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DE JANEIRO A SETEMBRO DE 2016/2017</a:t>
            </a:r>
            <a:endParaRPr kumimoji="1" lang="en-US" altLang="ja-JP" sz="2300" b="1" kern="0" dirty="0">
              <a:solidFill>
                <a:schemeClr val="bg1"/>
              </a:solidFill>
              <a:latin typeface="Arial Black" pitchFamily="34" charset="0"/>
              <a:ea typeface="+mj-ea"/>
              <a:cs typeface="Tahoma" panose="020B0604030504040204" pitchFamily="34" charset="0"/>
            </a:endParaRPr>
          </a:p>
        </p:txBody>
      </p:sp>
      <p:pic>
        <p:nvPicPr>
          <p:cNvPr id="5123" name="Picture 5" descr="G:\Logotipos\mapamoz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CaixaDeTexto 2"/>
          <p:cNvSpPr txBox="1">
            <a:spLocks noChangeArrowheads="1"/>
          </p:cNvSpPr>
          <p:nvPr/>
        </p:nvSpPr>
        <p:spPr bwMode="auto">
          <a:xfrm>
            <a:off x="1905000" y="647700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PT" altLang="en-US" b="1"/>
              <a:t>Fonte: V.Ep/BES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1676400" y="914400"/>
          <a:ext cx="88392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32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3423</TotalTime>
  <Words>6925</Words>
  <Application>Microsoft Office PowerPoint</Application>
  <PresentationFormat>Widescreen</PresentationFormat>
  <Paragraphs>4186</Paragraphs>
  <Slides>45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60" baseType="lpstr">
      <vt:lpstr>MS PGothic</vt:lpstr>
      <vt:lpstr>MS PGothic</vt:lpstr>
      <vt:lpstr>Arial</vt:lpstr>
      <vt:lpstr>Arial Black</vt:lpstr>
      <vt:lpstr>Arial Narrow</vt:lpstr>
      <vt:lpstr>Calibri</vt:lpstr>
      <vt:lpstr>Calibri Light</vt:lpstr>
      <vt:lpstr>Tahoma</vt:lpstr>
      <vt:lpstr>Times New Roman</vt:lpstr>
      <vt:lpstr>Trebuchet MS</vt:lpstr>
      <vt:lpstr>Wingdings</vt:lpstr>
      <vt:lpstr>Office Theme</vt:lpstr>
      <vt:lpstr>1_Office Theme</vt:lpstr>
      <vt:lpstr>2_Office Theme</vt:lpstr>
      <vt:lpstr>Microsoft Excel 97-2003 Worksheet</vt:lpstr>
      <vt:lpstr>PowerPoint Presentation</vt:lpstr>
      <vt:lpstr>PowerPoint Presentation</vt:lpstr>
      <vt:lpstr>PowerPoint Presentation</vt:lpstr>
      <vt:lpstr>Perfil do Distrito</vt:lpstr>
      <vt:lpstr>Perfil do Distrito</vt:lpstr>
      <vt:lpstr>PowerPoint Presentation</vt:lpstr>
      <vt:lpstr>Perfil Epidemiológico</vt:lpstr>
      <vt:lpstr>PowerPoint Presentation</vt:lpstr>
      <vt:lpstr>PowerPoint Presentation</vt:lpstr>
      <vt:lpstr>Saude Materno Infantil</vt:lpstr>
      <vt:lpstr>Saúde Materno Infantil - SMI</vt:lpstr>
      <vt:lpstr>Saúde Materno Infantil - SMI</vt:lpstr>
      <vt:lpstr>Saúde Materno Infantil - SMI</vt:lpstr>
      <vt:lpstr>Saúde Materno Infantil - SMI</vt:lpstr>
      <vt:lpstr>PNC-Malaria</vt:lpstr>
      <vt:lpstr>MALARIA</vt:lpstr>
      <vt:lpstr>MALARIA</vt:lpstr>
      <vt:lpstr>Programa Alargado de Vacinacao</vt:lpstr>
      <vt:lpstr>Programa Alargado de vacinação - PAV</vt:lpstr>
      <vt:lpstr>Programa Alargado de vacinação - PAV</vt:lpstr>
      <vt:lpstr>Programa Alargado de vacinação - PAV</vt:lpstr>
      <vt:lpstr>PAV-Programa Alargado de vacinação </vt:lpstr>
      <vt:lpstr>Programa Alargado de vacinação - PAV</vt:lpstr>
      <vt:lpstr>PAV - Programa Alargado de vacinação</vt:lpstr>
      <vt:lpstr>PAV - Programa Alargado de Vacinação</vt:lpstr>
      <vt:lpstr>Nutricao</vt:lpstr>
      <vt:lpstr>NUTRIÇÃO – NONESTRE 2017</vt:lpstr>
      <vt:lpstr>NUTRIÇÃO – NONESTRE 2017</vt:lpstr>
      <vt:lpstr>NUTRIÇÃO – NONESTRE 2017</vt:lpstr>
      <vt:lpstr>ITS/HIV -SIDA</vt:lpstr>
      <vt:lpstr>GRAU DE CUMPRIMENTO DE METAS </vt:lpstr>
      <vt:lpstr>NÍVEL DE TESTAGEM DE HIV NO DISTRITO</vt:lpstr>
      <vt:lpstr>  CUMPRIMENTO DE METAS ATS POR SERVIÇO    </vt:lpstr>
      <vt:lpstr>  CUMPRIMENTO DE METAS ATS POR SERVIÇO    </vt:lpstr>
      <vt:lpstr>NOVOS INSCRITOS – NONESTRE 2017</vt:lpstr>
      <vt:lpstr>TOTAL DE NOVOS INSCRITOS – NONESTRE 2017</vt:lpstr>
      <vt:lpstr>NOVOS INICIOS – NONESTRE 2017</vt:lpstr>
      <vt:lpstr>TOTAL DE NOVOS INICIOS – NONESTRE 2017</vt:lpstr>
      <vt:lpstr>CIRCUNCISÃO MEDICA MASCULINA– NONESTRE 2017</vt:lpstr>
      <vt:lpstr>TUBERCULOSE E LEPRA</vt:lpstr>
      <vt:lpstr>TUBERCULOSE E LEPRA</vt:lpstr>
      <vt:lpstr>TUBERCULOSE E LEPRA</vt:lpstr>
      <vt:lpstr>TUBERCULOSE E LEPRA</vt:lpstr>
      <vt:lpstr>TUBERCULOSE E LEPRA</vt:lpstr>
      <vt:lpstr>Obrigado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HONORIO SOUSA</dc:creator>
  <cp:lastModifiedBy>Alicia</cp:lastModifiedBy>
  <cp:revision>572</cp:revision>
  <dcterms:created xsi:type="dcterms:W3CDTF">2016-02-18T13:15:24Z</dcterms:created>
  <dcterms:modified xsi:type="dcterms:W3CDTF">2017-11-11T14:49:12Z</dcterms:modified>
</cp:coreProperties>
</file>